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4" r:id="rId1"/>
    <p:sldMasterId id="2147483806" r:id="rId2"/>
  </p:sldMasterIdLst>
  <p:notesMasterIdLst>
    <p:notesMasterId r:id="rId37"/>
  </p:notesMasterIdLst>
  <p:sldIdLst>
    <p:sldId id="265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4" r:id="rId33"/>
    <p:sldId id="295" r:id="rId34"/>
    <p:sldId id="296" r:id="rId35"/>
    <p:sldId id="256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2A47"/>
    <a:srgbClr val="680001"/>
    <a:srgbClr val="B80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5574"/>
  </p:normalViewPr>
  <p:slideViewPr>
    <p:cSldViewPr snapToGrid="0" snapToObjects="1">
      <p:cViewPr varScale="1">
        <p:scale>
          <a:sx n="123" d="100"/>
          <a:sy n="123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85889-A1B1-A14B-90F1-E688DD4E47A5}" type="datetimeFigureOut">
              <a:rPr lang="pl-PL" smtClean="0"/>
              <a:t>29.01.2025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1527A-24A1-8643-B76F-126C8A99D10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91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://www.wne.uw.edu.pl/" TargetMode="External"/><Relationship Id="rId4" Type="http://schemas.openxmlformats.org/officeDocument/2006/relationships/hyperlink" Target="mailto:wne@wne.uw.edu.pl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wne@wne.uw.edu.pl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wne.uw.edu.pl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mailto:wne@wne.uw.edu.pl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hyperlink" Target="http://www.wne.uw.edu.pl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tawowy z tek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6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211CC3D-24AE-E1C5-7F6B-B5568001C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77" y="1915159"/>
            <a:ext cx="10298253" cy="3642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955F8BC-A3D3-FEE3-776C-70555FA27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6EE580D4-6A43-D3EE-DC47-0B7DE45E1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53F654A6-6EFF-107A-20A7-274A7A66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9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alphaModFix amt="36904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3038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29.01.2025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6DE384-9EB9-D6D4-D34D-794F9771DE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76995" y="2358687"/>
            <a:ext cx="7369579" cy="142193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13038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C1530791-295A-F831-3B53-E76CDBD2DF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38FDAF6D-96B7-6680-A694-2D7B3425FC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F661F96-2BD0-DAF5-DF63-C3F4AC4BF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</p:spTree>
    <p:extLst>
      <p:ext uri="{BB962C8B-B14F-4D97-AF65-F5344CB8AC3E}">
        <p14:creationId xmlns:p14="http://schemas.microsoft.com/office/powerpoint/2010/main" val="76852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3038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29.01.2025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6DE384-9EB9-D6D4-D34D-794F9771DE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6995" y="2358687"/>
            <a:ext cx="7369579" cy="142193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13038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| </a:t>
            </a:r>
            <a:r>
              <a:rPr lang="pl-PL" sz="1200" u="sng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rgbClr val="B8001B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rgbClr val="B8001B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9C40214E-BE8F-660A-EFDB-57E60CC818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13513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B144BC36-7774-E901-4039-6F1152C3EF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13513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9677B1F-3870-725D-ACFB-55CF497C8D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13513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</p:spTree>
    <p:extLst>
      <p:ext uri="{BB962C8B-B14F-4D97-AF65-F5344CB8AC3E}">
        <p14:creationId xmlns:p14="http://schemas.microsoft.com/office/powerpoint/2010/main" val="1485996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1B86D7-9B2F-D1C4-613C-8B563D79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64690" y="6265890"/>
            <a:ext cx="2743200" cy="299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81A55F96-6E77-B845-851D-98E8D7DFD7A6}" type="datetimeFigureOut">
              <a:rPr lang="pl-PL" smtClean="0"/>
              <a:pPr/>
              <a:t>29.01.2025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DA2A62C-1F8A-5B67-02C8-A00DF785FFB2}"/>
              </a:ext>
            </a:extLst>
          </p:cNvPr>
          <p:cNvSpPr txBox="1"/>
          <p:nvPr userDrawn="1"/>
        </p:nvSpPr>
        <p:spPr>
          <a:xfrm>
            <a:off x="6564690" y="5546761"/>
            <a:ext cx="361831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pl-PL" sz="1200" u="sng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wne@wne.uw.edu.pl</a:t>
            </a: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| </a:t>
            </a:r>
            <a:r>
              <a:rPr lang="pl-PL" sz="1200" u="sng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www.wne.uw.edu.pl</a:t>
            </a:r>
            <a:r>
              <a:rPr lang="pl-PL" sz="1200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endParaRPr lang="en-US" sz="1200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3CD80293-9065-C658-F111-F8751AF3C7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38227" y="44484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Nazwa Katedry</a:t>
            </a:r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0360DA14-63DA-50F4-55D9-F640AB6574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38227" y="4003931"/>
            <a:ext cx="4383087" cy="419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Imię Nazwisko</a:t>
            </a:r>
          </a:p>
        </p:txBody>
      </p:sp>
      <p:sp>
        <p:nvSpPr>
          <p:cNvPr id="6" name="Symbol zastępczy tekstu 4">
            <a:extLst>
              <a:ext uri="{FF2B5EF4-FFF2-40B4-BE49-F238E27FC236}">
                <a16:creationId xmlns:a16="http://schemas.microsoft.com/office/drawing/2014/main" id="{3BEA9F2B-BDED-342E-8E5B-A9188D7130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8227" y="3758501"/>
            <a:ext cx="4383087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2pPr>
            <a:lvl3pPr marL="9144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3pPr>
            <a:lvl4pPr marL="13716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4pPr>
            <a:lvl5pPr marL="1828800" indent="0">
              <a:buNone/>
              <a:defRPr sz="120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5pPr>
          </a:lstStyle>
          <a:p>
            <a:pPr lvl="0"/>
            <a:r>
              <a:rPr lang="pl-PL" dirty="0"/>
              <a:t>Tytuł naukowy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960A41C-C0C0-2A24-43E9-8697FFA5A5D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76995" y="2358687"/>
            <a:ext cx="7369579" cy="140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41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ytuł_3">
    <p:bg>
      <p:bgPr>
        <a:blipFill dpi="0" rotWithShape="1">
          <a:blip r:embed="rId2">
            <a:alphaModFix amt="401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0076" y="1964267"/>
            <a:ext cx="9297355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0076" y="4522573"/>
            <a:ext cx="9297356" cy="1268626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7188F17-96BD-B0E9-C965-B7209DC59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01C76FAF-262C-53F1-37CA-53AE9236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C437D87B-6FEF-1BF4-DA6E-0B37BBFB9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6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86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9177" y="2142067"/>
            <a:ext cx="4987463" cy="3649134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5270" y="2142067"/>
            <a:ext cx="5162160" cy="3649133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9" name="Symbol zastępczy daty 8">
            <a:extLst>
              <a:ext uri="{FF2B5EF4-FFF2-40B4-BE49-F238E27FC236}">
                <a16:creationId xmlns:a16="http://schemas.microsoft.com/office/drawing/2014/main" id="{1EDAA02F-6CF7-1D64-839F-4D468092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10" name="Symbol zastępczy stopki 9">
            <a:extLst>
              <a:ext uri="{FF2B5EF4-FFF2-40B4-BE49-F238E27FC236}">
                <a16:creationId xmlns:a16="http://schemas.microsoft.com/office/drawing/2014/main" id="{076BC5C0-31AB-E6D8-58F6-3E9C47B8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4E895551-AD4E-AE76-D1C2-189C7001A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86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655" y="1829228"/>
            <a:ext cx="4974985" cy="965301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9178" y="2870201"/>
            <a:ext cx="4987462" cy="292099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6157" y="1829228"/>
            <a:ext cx="5149682" cy="965301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6912" y="2870201"/>
            <a:ext cx="5160518" cy="292099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0" name="Symbol zastępczy daty 9">
            <a:extLst>
              <a:ext uri="{FF2B5EF4-FFF2-40B4-BE49-F238E27FC236}">
                <a16:creationId xmlns:a16="http://schemas.microsoft.com/office/drawing/2014/main" id="{C575B6C2-38B3-B77F-CD83-69C83CE95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11" name="Symbol zastępczy stopki 10">
            <a:extLst>
              <a:ext uri="{FF2B5EF4-FFF2-40B4-BE49-F238E27FC236}">
                <a16:creationId xmlns:a16="http://schemas.microsoft.com/office/drawing/2014/main" id="{6DDC63C8-172D-987D-0FEB-41EEA7314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8AA871E8-9E4F-0EF4-CDEE-12A202D05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584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dstawow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823" y="609600"/>
            <a:ext cx="10310608" cy="1219628"/>
          </a:xfrm>
        </p:spPr>
        <p:txBody>
          <a:bodyPr anchor="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BF600D0-B810-F12E-88AC-AD54173C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7E172FA-1E1B-978C-05D8-C08C9C184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10CFDC-95C3-7237-2165-93DD2AC9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8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875" y="609601"/>
            <a:ext cx="9444791" cy="2743199"/>
          </a:xfrm>
        </p:spPr>
        <p:txBody>
          <a:bodyPr anchor="ctr">
            <a:normAutofit/>
          </a:bodyPr>
          <a:lstStyle>
            <a:lvl1pPr algn="l">
              <a:defRPr sz="3200" b="0" i="1" cap="none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A0436A6-4B9C-2D0A-7FE2-08B14D66E1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6B63F23E-E1E5-E889-9BB7-17EEB24CC3B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A0DA345-A877-8D64-9F04-425FE5CF25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7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lko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482" y="3218936"/>
            <a:ext cx="10299949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481" y="4849097"/>
            <a:ext cx="1029995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67F3723-E8CB-8D6B-1259-718DBDF1D7BD}"/>
              </a:ext>
            </a:extLst>
          </p:cNvPr>
          <p:cNvCxnSpPr>
            <a:cxnSpLocks/>
          </p:cNvCxnSpPr>
          <p:nvPr userDrawn="1"/>
        </p:nvCxnSpPr>
        <p:spPr>
          <a:xfrm>
            <a:off x="1151966" y="4777381"/>
            <a:ext cx="10295465" cy="0"/>
          </a:xfrm>
          <a:prstGeom prst="line">
            <a:avLst/>
          </a:prstGeom>
          <a:ln w="12700">
            <a:solidFill>
              <a:srgbClr val="B12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8AB76F-2FC8-8D3C-E9F7-90569055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70A30113-68E0-1DB8-0414-4B7F0C68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9A7AE5FD-3DAD-CC3C-8B72-F09A1B323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74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lko podpis">
    <p:bg>
      <p:bgPr>
        <a:blipFill dpi="0" rotWithShape="1">
          <a:blip r:embed="rId2">
            <a:alphaModFix amt="401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482" y="3218936"/>
            <a:ext cx="10299949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7481" y="4849097"/>
            <a:ext cx="1029995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67F3723-E8CB-8D6B-1259-718DBDF1D7BD}"/>
              </a:ext>
            </a:extLst>
          </p:cNvPr>
          <p:cNvCxnSpPr>
            <a:cxnSpLocks/>
          </p:cNvCxnSpPr>
          <p:nvPr userDrawn="1"/>
        </p:nvCxnSpPr>
        <p:spPr>
          <a:xfrm>
            <a:off x="1151966" y="4777381"/>
            <a:ext cx="10295465" cy="0"/>
          </a:xfrm>
          <a:prstGeom prst="line">
            <a:avLst/>
          </a:prstGeom>
          <a:ln w="12700">
            <a:solidFill>
              <a:srgbClr val="B12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08AB76F-2FC8-8D3C-E9F7-905690555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id="{70A30113-68E0-1DB8-0414-4B7F0C68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1" name="Symbol zastępczy numeru slajdu 10">
            <a:extLst>
              <a:ext uri="{FF2B5EF4-FFF2-40B4-BE49-F238E27FC236}">
                <a16:creationId xmlns:a16="http://schemas.microsoft.com/office/drawing/2014/main" id="{9A7AE5FD-3DAD-CC3C-8B72-F09A1B323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lko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daty 8">
            <a:extLst>
              <a:ext uri="{FF2B5EF4-FFF2-40B4-BE49-F238E27FC236}">
                <a16:creationId xmlns:a16="http://schemas.microsoft.com/office/drawing/2014/main" id="{74B8D6F5-259A-43F1-0B44-78038678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pPr/>
              <a:t>29.01.2025</a:t>
            </a:fld>
            <a:endParaRPr lang="en-US" dirty="0"/>
          </a:p>
        </p:txBody>
      </p:sp>
      <p:sp>
        <p:nvSpPr>
          <p:cNvPr id="10" name="Symbol zastępczy stopki 9">
            <a:extLst>
              <a:ext uri="{FF2B5EF4-FFF2-40B4-BE49-F238E27FC236}">
                <a16:creationId xmlns:a16="http://schemas.microsoft.com/office/drawing/2014/main" id="{28E3354F-4348-7911-6E15-46341E376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Małgorzata Karolina Sobierzyńska-Oleśniewicz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Katedra Makroekonomii i Teorii Handlu Zagranicznego</a:t>
            </a:r>
            <a:endParaRPr lang="pl-PL" sz="800" u="none" dirty="0">
              <a:solidFill>
                <a:schemeClr val="tx1">
                  <a:lumMod val="65000"/>
                  <a:lumOff val="35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2" name="Symbol zastępczy numeru slajdu 11">
            <a:extLst>
              <a:ext uri="{FF2B5EF4-FFF2-40B4-BE49-F238E27FC236}">
                <a16:creationId xmlns:a16="http://schemas.microsoft.com/office/drawing/2014/main" id="{D77FE0D0-3870-487E-950B-7349D98BA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wne.uw.edu.pl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mailto:wne@wne.uw.edu.pl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9177" y="609600"/>
            <a:ext cx="10298253" cy="1219628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9177" y="1829229"/>
            <a:ext cx="10298253" cy="372850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19864" y="6078595"/>
            <a:ext cx="1600200" cy="377825"/>
          </a:xfrm>
          <a:prstGeom prst="rect">
            <a:avLst/>
          </a:prstGeom>
        </p:spPr>
        <p:txBody>
          <a:bodyPr vert="horz" lIns="91440" tIns="0" rIns="0" bIns="0" rtlCol="0" anchor="b"/>
          <a:lstStyle>
            <a:lvl1pPr algn="r">
              <a:defRPr sz="1000" b="0" i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026E868F-1FD5-A14D-B178-943BCA7C90CE}" type="datetime1">
              <a:rPr lang="pl-PL" smtClean="0"/>
              <a:pPr/>
              <a:t>29.01.2025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82893" y="6050994"/>
            <a:ext cx="4330565" cy="25325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 i="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r>
              <a:rPr lang="pl-PL" sz="800" b="0" i="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Imię Nazwisko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80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Nazwa katedry / zakładu lub tytuł prezentacji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264" y="6078595"/>
            <a:ext cx="551167" cy="377825"/>
          </a:xfrm>
          <a:prstGeom prst="rect">
            <a:avLst/>
          </a:prstGeom>
        </p:spPr>
        <p:txBody>
          <a:bodyPr vert="horz" lIns="91440" tIns="0" rIns="0" bIns="0" rtlCol="0" anchor="b"/>
          <a:lstStyle>
            <a:lvl1pPr algn="r">
              <a:defRPr sz="1000" b="1" i="0">
                <a:solidFill>
                  <a:srgbClr val="B12A47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2478142-4C08-F35F-3969-37A3216D21F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95861" y="6030306"/>
            <a:ext cx="3031957" cy="585004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677E4C4F-C703-A96B-BCAA-55DFD7CC8B77}"/>
              </a:ext>
            </a:extLst>
          </p:cNvPr>
          <p:cNvSpPr txBox="1">
            <a:spLocks/>
          </p:cNvSpPr>
          <p:nvPr userDrawn="1"/>
        </p:nvSpPr>
        <p:spPr>
          <a:xfrm>
            <a:off x="4182893" y="6334555"/>
            <a:ext cx="4330565" cy="121865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800" b="0" i="0" kern="1200"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u="sng" dirty="0">
                <a:hlinkClick r:id="rId12"/>
              </a:rPr>
              <a:t>wne@wne.uw.edu.pl</a:t>
            </a:r>
            <a:r>
              <a:rPr lang="pl-PL" dirty="0"/>
              <a:t> | </a:t>
            </a:r>
            <a:r>
              <a:rPr lang="pl-PL" u="sng" dirty="0">
                <a:hlinkClick r:id="rId13"/>
              </a:rPr>
              <a:t>www.wne.uw.edu.pl</a:t>
            </a:r>
            <a:r>
              <a:rPr lang="pl-PL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661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41" r:id="rId2"/>
    <p:sldLayoutId id="2147483717" r:id="rId3"/>
    <p:sldLayoutId id="2147483718" r:id="rId4"/>
    <p:sldLayoutId id="2147483749" r:id="rId5"/>
    <p:sldLayoutId id="2147483723" r:id="rId6"/>
    <p:sldLayoutId id="2147483724" r:id="rId7"/>
    <p:sldLayoutId id="2147483810" r:id="rId8"/>
    <p:sldLayoutId id="2147483657" r:id="rId9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lang="en-US" sz="3600" kern="1200" cap="none" dirty="0">
          <a:ln w="3175" cmpd="sng">
            <a:noFill/>
          </a:ln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8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6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4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2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rgbClr val="B12A47"/>
        </a:buClr>
        <a:buSzPct val="110000"/>
        <a:buFont typeface="Arial"/>
        <a:buChar char="•"/>
        <a:defRPr sz="1200" b="0" i="0" kern="1200" cap="none">
          <a:solidFill>
            <a:schemeClr val="tx1"/>
          </a:solidFill>
          <a:effectLst/>
          <a:latin typeface="Arimo" panose="020B0604020202020204" pitchFamily="34" charset="0"/>
          <a:ea typeface="Arimo" panose="020B0604020202020204" pitchFamily="34" charset="0"/>
          <a:cs typeface="Arimo" panose="020B0604020202020204" pitchFamily="34" charset="0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24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9" r:id="rId2"/>
    <p:sldLayoutId id="214748380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628BD0B-35A8-1C64-3142-19DAEE7E0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7D5141A-EA36-901E-0C22-0798713E06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/>
              <a:t>Sekcja Rekrutacji i Promocji Studiów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BA8AD6E-9EE8-3F24-8F83-4089F1569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9184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0EA61-AC6E-3B1C-F08E-6F95097A2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6485C0-48EC-8EC3-4F01-5E6F4922D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755" y="367923"/>
            <a:ext cx="10298253" cy="710364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Przyjęci wg narodowości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A7946384-9FDE-C991-9B84-2FB15210216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90947531"/>
              </p:ext>
            </p:extLst>
          </p:nvPr>
        </p:nvGraphicFramePr>
        <p:xfrm>
          <a:off x="1015502" y="1056639"/>
          <a:ext cx="4665133" cy="481778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2533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845733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176867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513845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Kraj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Polska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28,68%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Chiny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10,85%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Indie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10,08%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Zimbabwe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7,75%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414888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Uzbekistan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7,75%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Turcja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5,43%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Azerbejdżan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3,88%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414888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Wietnam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3,88%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Białoruś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3,88%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41488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Pakistan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3,1%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Egipt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1,55%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Nigeria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68179886"/>
                  </a:ext>
                </a:extLst>
              </a:tr>
              <a:tr h="30592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Ukraina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944302877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B2D008F-6761-9636-55CE-09FAB515A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03DD56D-417A-9BD0-635E-CCDAF01FD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3" name="Symbol zastępczy zawartości 11">
            <a:extLst>
              <a:ext uri="{FF2B5EF4-FFF2-40B4-BE49-F238E27FC236}">
                <a16:creationId xmlns:a16="http://schemas.microsoft.com/office/drawing/2014/main" id="{DB047D10-8A4E-8BC2-9031-C46A7E78D4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6468148"/>
              </p:ext>
            </p:extLst>
          </p:nvPr>
        </p:nvGraphicFramePr>
        <p:xfrm>
          <a:off x="6284430" y="1066800"/>
          <a:ext cx="4341850" cy="410763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55767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35667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150416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55108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Kraj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Mongolia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1,55%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Jemen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Kazachstan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Malezja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Maroko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Tajwan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Burundi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4290912746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Haiti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59463995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Czechy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90164624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Iran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109240127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Tanzania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601704743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Indonezja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0,77%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605589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750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11DEA-5479-9AAF-2F64-37F49B178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64DC013-1ED4-27E0-57A7-CF01C0CB8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F42AB4A-C475-78F3-5A2B-AF08402A6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383C7B9-2298-3A71-C13A-BB74D9B2CEB4}"/>
              </a:ext>
            </a:extLst>
          </p:cNvPr>
          <p:cNvSpPr txBox="1">
            <a:spLocks/>
          </p:cNvSpPr>
          <p:nvPr/>
        </p:nvSpPr>
        <p:spPr>
          <a:xfrm>
            <a:off x="986665" y="564778"/>
            <a:ext cx="10299949" cy="1112520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dirty="0">
                <a:solidFill>
                  <a:srgbClr val="B12A47"/>
                </a:solidFill>
              </a:rPr>
              <a:t>Studia magisterskie prowadzone w j. angielskim 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 err="1" smtClean="0">
                <a:solidFill>
                  <a:srgbClr val="B12A47"/>
                </a:solidFill>
              </a:rPr>
              <a:t>Quantitative</a:t>
            </a:r>
            <a:r>
              <a:rPr lang="pl-PL" dirty="0" smtClean="0">
                <a:solidFill>
                  <a:srgbClr val="B12A47"/>
                </a:solidFill>
              </a:rPr>
              <a:t> </a:t>
            </a:r>
            <a:r>
              <a:rPr lang="pl-PL" dirty="0">
                <a:solidFill>
                  <a:srgbClr val="B12A47"/>
                </a:solidFill>
              </a:rPr>
              <a:t>Finance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 smtClean="0">
                <a:solidFill>
                  <a:srgbClr val="B12A47"/>
                </a:solidFill>
              </a:rPr>
              <a:t>- studia </a:t>
            </a:r>
            <a:r>
              <a:rPr lang="pl-PL" dirty="0">
                <a:solidFill>
                  <a:srgbClr val="B12A47"/>
                </a:solidFill>
              </a:rPr>
              <a:t>stacjonarne oraz niestacjonarne</a:t>
            </a:r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05925BC0-8B64-2E57-C7EA-CF28BA5C6FC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6684931"/>
              </p:ext>
            </p:extLst>
          </p:nvPr>
        </p:nvGraphicFramePr>
        <p:xfrm>
          <a:off x="2072639" y="2063647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78889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958394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4185815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pl-PL" dirty="0"/>
                        <a:t>KANDYDACI- 163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56 (34,36%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kobieta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71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Cudzoziemcy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107 (65,64%)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mężczyzna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543494"/>
                  </a:ext>
                </a:extLst>
              </a:tr>
            </a:tbl>
          </a:graphicData>
        </a:graphic>
      </p:graphicFrame>
      <p:graphicFrame>
        <p:nvGraphicFramePr>
          <p:cNvPr id="10" name="Symbol zastępczy zawartości 9">
            <a:extLst>
              <a:ext uri="{FF2B5EF4-FFF2-40B4-BE49-F238E27FC236}">
                <a16:creationId xmlns:a16="http://schemas.microsoft.com/office/drawing/2014/main" id="{6C45BCA8-CAC1-653F-327A-FAA4D2C789C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27942706"/>
              </p:ext>
            </p:extLst>
          </p:nvPr>
        </p:nvGraphicFramePr>
        <p:xfrm>
          <a:off x="2072639" y="3857093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14894">
                  <a:extLst>
                    <a:ext uri="{9D8B030D-6E8A-4147-A177-3AD203B41FA5}">
                      <a16:colId xmlns:a16="http://schemas.microsoft.com/office/drawing/2014/main" val="4245016690"/>
                    </a:ext>
                  </a:extLst>
                </a:gridCol>
                <a:gridCol w="4113106">
                  <a:extLst>
                    <a:ext uri="{9D8B030D-6E8A-4147-A177-3AD203B41FA5}">
                      <a16:colId xmlns:a16="http://schemas.microsoft.com/office/drawing/2014/main" val="21155949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PRZYJĘCI- 65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87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23 (35,38%)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00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Cudzoziemcy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42 (64,62%)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568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283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2A35C-7A42-E3B7-81AE-545CD1451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8C428D-4005-C437-1D8F-47F6B1D99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755" y="315844"/>
            <a:ext cx="10298253" cy="710364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Przyjęci wg narodowości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D73E3B3F-DF68-3E34-DDF3-1441809132F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78168456"/>
              </p:ext>
            </p:extLst>
          </p:nvPr>
        </p:nvGraphicFramePr>
        <p:xfrm>
          <a:off x="3168230" y="882840"/>
          <a:ext cx="6367301" cy="5092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17501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2074334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2675466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54407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Kraj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Polska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35,38%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Chiny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20%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Indie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9,22%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Azerbejdżan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9,22%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Zimbabwe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4,62%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Białoruś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4,62%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Wietnam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3,08%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Wielka Brytania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3,08%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Turcja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Maroko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Brazylia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Hiszpania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68179886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Indonezja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944302877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Japonia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161914044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Rwanda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811502203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40C27C-7698-BC6E-30C1-8BC361431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D699FE3-9110-0391-9379-8FA843677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015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9D1A1-8D25-7C94-C04D-29ED20275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E15A2C1-2A6B-6F3C-334E-0E08FA870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5BE8248-4B5E-5FE3-7F8D-0471C576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FF15503-A14F-2E8D-8F37-2F6CD5C825AE}"/>
              </a:ext>
            </a:extLst>
          </p:cNvPr>
          <p:cNvSpPr txBox="1">
            <a:spLocks/>
          </p:cNvSpPr>
          <p:nvPr/>
        </p:nvSpPr>
        <p:spPr>
          <a:xfrm>
            <a:off x="986665" y="564778"/>
            <a:ext cx="10299949" cy="1112520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dirty="0">
                <a:solidFill>
                  <a:srgbClr val="B12A47"/>
                </a:solidFill>
              </a:rPr>
              <a:t>Studia magisterskie prowadzone w j. angielskim 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>
                <a:solidFill>
                  <a:srgbClr val="B12A47"/>
                </a:solidFill>
              </a:rPr>
              <a:t>International </a:t>
            </a:r>
            <a:r>
              <a:rPr lang="pl-PL" dirty="0" err="1">
                <a:solidFill>
                  <a:srgbClr val="B12A47"/>
                </a:solidFill>
              </a:rPr>
              <a:t>Economics</a:t>
            </a:r>
            <a:r>
              <a:rPr lang="pl-PL" dirty="0">
                <a:solidFill>
                  <a:srgbClr val="B12A47"/>
                </a:solidFill>
              </a:rPr>
              <a:t/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>
                <a:solidFill>
                  <a:srgbClr val="B12A47"/>
                </a:solidFill>
              </a:rPr>
              <a:t>-studia stacjonarne</a:t>
            </a:r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2F7F02E2-049E-041C-9CE7-572C39498D6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01331039"/>
              </p:ext>
            </p:extLst>
          </p:nvPr>
        </p:nvGraphicFramePr>
        <p:xfrm>
          <a:off x="2072639" y="2063647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78889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958394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4185815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pl-PL" dirty="0"/>
                        <a:t>KANDYDACI- 69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10 (14,49%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kobieta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71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Cudzoziemcy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59 (85,5%)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mężczyzna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543494"/>
                  </a:ext>
                </a:extLst>
              </a:tr>
            </a:tbl>
          </a:graphicData>
        </a:graphic>
      </p:graphicFrame>
      <p:graphicFrame>
        <p:nvGraphicFramePr>
          <p:cNvPr id="10" name="Symbol zastępczy zawartości 9">
            <a:extLst>
              <a:ext uri="{FF2B5EF4-FFF2-40B4-BE49-F238E27FC236}">
                <a16:creationId xmlns:a16="http://schemas.microsoft.com/office/drawing/2014/main" id="{ADDE0CB1-9D47-2769-C128-742CF672274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258530"/>
              </p:ext>
            </p:extLst>
          </p:nvPr>
        </p:nvGraphicFramePr>
        <p:xfrm>
          <a:off x="2072639" y="3857093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14894">
                  <a:extLst>
                    <a:ext uri="{9D8B030D-6E8A-4147-A177-3AD203B41FA5}">
                      <a16:colId xmlns:a16="http://schemas.microsoft.com/office/drawing/2014/main" val="4245016690"/>
                    </a:ext>
                  </a:extLst>
                </a:gridCol>
                <a:gridCol w="4113106">
                  <a:extLst>
                    <a:ext uri="{9D8B030D-6E8A-4147-A177-3AD203B41FA5}">
                      <a16:colId xmlns:a16="http://schemas.microsoft.com/office/drawing/2014/main" val="21155949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PRZYJĘCI- 20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87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   (20%)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00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Cudzoziemcy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16 (80%)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568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82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122EE-6675-172E-D7C1-BB54C87C7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640574-E53B-D6C1-CF02-C0D3524A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755" y="315844"/>
            <a:ext cx="10298253" cy="710364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Przyjęci wg narodowości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E8840A3E-5C3E-240B-25C5-5B5F4F64B77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99210430"/>
              </p:ext>
            </p:extLst>
          </p:nvPr>
        </p:nvGraphicFramePr>
        <p:xfrm>
          <a:off x="2082432" y="986276"/>
          <a:ext cx="8027135" cy="39601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9458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2554356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2723321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54407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Kraj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Azerbejdżan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25%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Polska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20%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Rwanda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10%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Turcja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10%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Ghana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5%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Indie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5%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Kolumbia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Mongolia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Nepal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Ukraina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Wietnam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0B537EE-4C0B-FB18-647A-4FBE30410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987C134-8B5D-3EF4-FE11-5325BAD5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61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44876-78AA-4215-CE62-F547A1AE1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5984E63-B038-0CEB-DDE9-2C2CE28C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4FF4C6-6247-0B6C-9A56-CBAA12009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6405D1BD-2EE9-430A-8ECC-797C0FDDEB1D}"/>
              </a:ext>
            </a:extLst>
          </p:cNvPr>
          <p:cNvSpPr txBox="1">
            <a:spLocks/>
          </p:cNvSpPr>
          <p:nvPr/>
        </p:nvSpPr>
        <p:spPr>
          <a:xfrm>
            <a:off x="986665" y="284717"/>
            <a:ext cx="10299949" cy="1112520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dirty="0">
                <a:solidFill>
                  <a:srgbClr val="B12A47"/>
                </a:solidFill>
              </a:rPr>
              <a:t>Studia magisterskie prowadzone w j. polskim 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 smtClean="0">
                <a:solidFill>
                  <a:srgbClr val="B12A47"/>
                </a:solidFill>
              </a:rPr>
              <a:t>- studia </a:t>
            </a:r>
            <a:r>
              <a:rPr lang="pl-PL" dirty="0">
                <a:solidFill>
                  <a:srgbClr val="B12A47"/>
                </a:solidFill>
              </a:rPr>
              <a:t>stacjonarne oraz </a:t>
            </a:r>
            <a:r>
              <a:rPr lang="pl-PL" dirty="0" smtClean="0">
                <a:solidFill>
                  <a:srgbClr val="B12A47"/>
                </a:solidFill>
              </a:rPr>
              <a:t>niestacjonarne wieczorowe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7DBE28E5-89C3-1132-03BA-8F691F38B87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09350486"/>
              </p:ext>
            </p:extLst>
          </p:nvPr>
        </p:nvGraphicFramePr>
        <p:xfrm>
          <a:off x="2072639" y="1333826"/>
          <a:ext cx="8128000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KANDYDACI- 454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</a:tbl>
          </a:graphicData>
        </a:graphic>
      </p:graphicFrame>
      <p:graphicFrame>
        <p:nvGraphicFramePr>
          <p:cNvPr id="7" name="Symbol zastępczy zawartości 11">
            <a:extLst>
              <a:ext uri="{FF2B5EF4-FFF2-40B4-BE49-F238E27FC236}">
                <a16:creationId xmlns:a16="http://schemas.microsoft.com/office/drawing/2014/main" id="{6EFACEDF-B24B-6AF3-2E88-BFBE598015E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9780662"/>
              </p:ext>
            </p:extLst>
          </p:nvPr>
        </p:nvGraphicFramePr>
        <p:xfrm>
          <a:off x="383723" y="1704666"/>
          <a:ext cx="5303814" cy="39601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82599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821215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</a:tblGrid>
              <a:tr h="54407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Uczelnia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Warszawski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274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Politechnika Warszawska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36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Szkoła Główna Handlowa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Gdański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Kardynała Stefana Wyszyńskiego w Warszawie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Szkoła Główna Gospodarstwa Wiejskiego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8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Jagielloński w Krakowie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w Białymstoku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Politechnika Gdańska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Marii Curie-Skłodowskiej w Lublinie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Warmińsko-Mazurski w Olsztynie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  <p:graphicFrame>
        <p:nvGraphicFramePr>
          <p:cNvPr id="8" name="Symbol zastępczy zawartości 11">
            <a:extLst>
              <a:ext uri="{FF2B5EF4-FFF2-40B4-BE49-F238E27FC236}">
                <a16:creationId xmlns:a16="http://schemas.microsoft.com/office/drawing/2014/main" id="{06100095-8ED3-38DB-5B02-D9E41A7D33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318600"/>
              </p:ext>
            </p:extLst>
          </p:nvPr>
        </p:nvGraphicFramePr>
        <p:xfrm>
          <a:off x="5982799" y="1704666"/>
          <a:ext cx="5303814" cy="39601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9458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2554356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</a:tblGrid>
              <a:tr h="54407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Uczelnia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University of Oxford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Ekonomiczna w Krakowie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Ekonomiczny we Wrocławiu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Katolicki Uniwersytet Lubelski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Przyrodniczy we Wrocławiu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Wrocławski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The University of Warwick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Ekonomiczna im. Oskara Langego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Sztuki w Szczecinie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Collegium Civitas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Politechnika Łódzka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7980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88938-5389-F0B6-8A73-CB1A3279D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9EAC25F-77E0-4378-243B-B436DB9FB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C7C4B3-0116-6FCE-FAD6-F0C22623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E668DC90-AC18-4201-F2C3-13252AE91BDA}"/>
              </a:ext>
            </a:extLst>
          </p:cNvPr>
          <p:cNvSpPr txBox="1">
            <a:spLocks/>
          </p:cNvSpPr>
          <p:nvPr/>
        </p:nvSpPr>
        <p:spPr>
          <a:xfrm>
            <a:off x="986665" y="284717"/>
            <a:ext cx="10299949" cy="1112520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dirty="0">
                <a:solidFill>
                  <a:srgbClr val="B12A47"/>
                </a:solidFill>
              </a:rPr>
              <a:t>Studia magisterskie prowadzone w j. polskim 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>
                <a:solidFill>
                  <a:srgbClr val="B12A47"/>
                </a:solidFill>
              </a:rPr>
              <a:t>-studia stacjonarne oraz </a:t>
            </a:r>
            <a:r>
              <a:rPr lang="pl-PL" dirty="0" smtClean="0">
                <a:solidFill>
                  <a:srgbClr val="B12A47"/>
                </a:solidFill>
              </a:rPr>
              <a:t>niestacjonarne wieczorowe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A27AB436-0F59-D66C-B1B1-B272EED5169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55630425"/>
              </p:ext>
            </p:extLst>
          </p:nvPr>
        </p:nvGraphicFramePr>
        <p:xfrm>
          <a:off x="2072639" y="1333826"/>
          <a:ext cx="8128000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KANDYDACI cd.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</a:tbl>
          </a:graphicData>
        </a:graphic>
      </p:graphicFrame>
      <p:graphicFrame>
        <p:nvGraphicFramePr>
          <p:cNvPr id="7" name="Symbol zastępczy zawartości 11">
            <a:extLst>
              <a:ext uri="{FF2B5EF4-FFF2-40B4-BE49-F238E27FC236}">
                <a16:creationId xmlns:a16="http://schemas.microsoft.com/office/drawing/2014/main" id="{4AE1C512-A5EE-D4A4-0CE1-AA1F1BFFB57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87547678"/>
              </p:ext>
            </p:extLst>
          </p:nvPr>
        </p:nvGraphicFramePr>
        <p:xfrm>
          <a:off x="383723" y="1704666"/>
          <a:ext cx="5303814" cy="39983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82599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821215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</a:tblGrid>
              <a:tr h="54933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Uczelnia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8579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Ekonomiczny w Krakowie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8579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Łódzki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8579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Ekonomiczna w Poznaniu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85790">
                <a:tc>
                  <a:txBody>
                    <a:bodyPr/>
                    <a:lstStyle/>
                    <a:p>
                      <a:pPr fontAlgn="auto"/>
                      <a:r>
                        <a:rPr lang="en-US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London School of Economics and </a:t>
                      </a:r>
                      <a:r>
                        <a:rPr lang="pl-PL" sz="1100" kern="15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</a:t>
                      </a:r>
                      <a:r>
                        <a:rPr lang="en-US" sz="1100" kern="15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olitical</a:t>
                      </a:r>
                      <a:r>
                        <a:rPr lang="en-US" sz="1100" kern="15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 </a:t>
                      </a:r>
                      <a:r>
                        <a:rPr lang="en-US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Science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87578">
                <a:tc>
                  <a:txBody>
                    <a:bodyPr/>
                    <a:lstStyle/>
                    <a:p>
                      <a:pPr fontAlgn="auto"/>
                      <a:r>
                        <a:rPr lang="en-US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The National University </a:t>
                      </a:r>
                      <a:r>
                        <a:rPr lang="en-US" sz="1100" kern="15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of </a:t>
                      </a:r>
                      <a:r>
                        <a:rPr lang="en-US" sz="1100" kern="15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Ostroh</a:t>
                      </a:r>
                      <a:r>
                        <a:rPr lang="en-US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 Academy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8579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The University of Sussex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8579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University of Essex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8757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im. Adama Mickiewicza w Poznaniu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8579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Ekonomiczna im. Karola Adamieckiego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8757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Finansów i Biznesu Vistula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28579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Górniczo-Hutnicza im. St. Staszica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  <p:graphicFrame>
        <p:nvGraphicFramePr>
          <p:cNvPr id="8" name="Symbol zastępczy zawartości 11">
            <a:extLst>
              <a:ext uri="{FF2B5EF4-FFF2-40B4-BE49-F238E27FC236}">
                <a16:creationId xmlns:a16="http://schemas.microsoft.com/office/drawing/2014/main" id="{369E1B23-43C1-087A-40EE-FC88B6B9AA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573412"/>
              </p:ext>
            </p:extLst>
          </p:nvPr>
        </p:nvGraphicFramePr>
        <p:xfrm>
          <a:off x="5982799" y="1704666"/>
          <a:ext cx="5303814" cy="39983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9458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2554356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</a:tblGrid>
              <a:tr h="523365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Uczelnia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72281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Leona Koźmińskiego w Warszawie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72281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Rolnicza im. Hugona Kołłątaja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2252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Grodzieński Uniwersytet Państwowy im. J. Kupały Białoruś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72281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Politechnika Białostocka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6925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Politechnika Lubelska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2252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Polsko-Japońska Wyższa Szkoła Technik Komputerowych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72281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University of Aberdeen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6925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Przyrodniczy w Poznaniu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72281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Szczeciński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6925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Wojskowa Akademia Techniczna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32252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Wyższa Szkoła Ekonomii i Informatyki w Krakowie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707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995FE-013A-80DB-4A57-1D10B4066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0777B6-EDF7-6124-F6BE-825510E4F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755" y="315844"/>
            <a:ext cx="10298253" cy="710364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Przyjęci wg uczelni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A9940109-0CEE-14B3-98B5-24BC50E0B66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34648796"/>
              </p:ext>
            </p:extLst>
          </p:nvPr>
        </p:nvGraphicFramePr>
        <p:xfrm>
          <a:off x="832825" y="1525762"/>
          <a:ext cx="5303814" cy="367705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9458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2554356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</a:tblGrid>
              <a:tr h="54407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Uczelnia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Warszawski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129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Politechnika Warszawska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Szkoła Główna Handlowa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10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Gdański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Jagielloński w Krakowie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w Białymstoku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Katolicki Uniwersytet Lubelski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Przyrodniczy we Wrocławiu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Wrocławski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Politechnika Gdańska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4C1CD29-07B8-89E2-497A-D4106A03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84BB082-F26B-3474-5071-5EF7EFEC7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4" name="Symbol zastępczy zawartości 8">
            <a:extLst>
              <a:ext uri="{FF2B5EF4-FFF2-40B4-BE49-F238E27FC236}">
                <a16:creationId xmlns:a16="http://schemas.microsoft.com/office/drawing/2014/main" id="{A3506B67-2D6B-8BED-86B9-705565757F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1469938"/>
              </p:ext>
            </p:extLst>
          </p:nvPr>
        </p:nvGraphicFramePr>
        <p:xfrm>
          <a:off x="2072639" y="1029804"/>
          <a:ext cx="8128000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PRZYJĘCI- 196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</a:tbl>
          </a:graphicData>
        </a:graphic>
      </p:graphicFrame>
      <p:graphicFrame>
        <p:nvGraphicFramePr>
          <p:cNvPr id="5" name="Symbol zastępczy zawartości 11">
            <a:extLst>
              <a:ext uri="{FF2B5EF4-FFF2-40B4-BE49-F238E27FC236}">
                <a16:creationId xmlns:a16="http://schemas.microsoft.com/office/drawing/2014/main" id="{9A964B7B-DB9D-4C46-662F-9B93C6020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005957"/>
              </p:ext>
            </p:extLst>
          </p:nvPr>
        </p:nvGraphicFramePr>
        <p:xfrm>
          <a:off x="6351881" y="1527728"/>
          <a:ext cx="5303814" cy="36284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9458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2554356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</a:tblGrid>
              <a:tr h="54407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Uczelnia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University of Oxford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Ekonomiczny we Wrocławiu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The University of Warwick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Akademia Ekonomiczna w Poznaniu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algn="l"/>
                      <a:r>
                        <a:rPr lang="en-US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London School of Economics and political Science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en-US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The National University  of </a:t>
                      </a:r>
                      <a:r>
                        <a:rPr lang="en-US" sz="1100" kern="15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Ostroh</a:t>
                      </a:r>
                      <a:r>
                        <a:rPr lang="en-US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 Academy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The University of Sussex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University of </a:t>
                      </a:r>
                      <a:r>
                        <a:rPr lang="pl-PL" sz="1100" kern="15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Essex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im. Adama Mickiewicza w Poznaniu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Uniwersytet Warmińsko-Mazurski w Olsztynie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3844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6884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26D8-D495-1DE1-9C77-5C8F7B4B5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598F6A-0D37-AFDB-00FE-4A7A7F201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05" y="315844"/>
            <a:ext cx="11093504" cy="71036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Przyjęci wg wydziałów UW na studia magisterskie w języku polskim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F97DBF0C-EC20-798B-FDE3-C1F9FE62798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7265914"/>
              </p:ext>
            </p:extLst>
          </p:nvPr>
        </p:nvGraphicFramePr>
        <p:xfrm>
          <a:off x="2141330" y="1878818"/>
          <a:ext cx="8127999" cy="30481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87854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3540145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</a:tblGrid>
              <a:tr h="54407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Wydział UW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Wydział Nauk Ekonomicznych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mo" panose="020B0604020202020204"/>
                        </a:rPr>
                        <a:t>101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Wydział Zarządzania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mo" panose="020B0604020202020204"/>
                        </a:rPr>
                        <a:t>17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Wydział Matematyki, Informatyki i Mechaniki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mo" panose="020B0604020202020204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 err="1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Międzyobszarowe</a:t>
                      </a:r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 Indywidualne Studia Matematyczno-Przyrodnicze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mo" panose="020B0604020202020204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83867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Wydział Dziennikarstwa, Informacji i Bibliologii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mo" panose="020B0604020202020204"/>
                        </a:rPr>
                        <a:t>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Wydział Fizyki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mo" panose="020B0604020202020204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8305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Wydział Historii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mo" panose="020B0604020202020204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421875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Wydział Lingwistyki Stosowanej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mo" panose="020B0604020202020204"/>
                        </a:rPr>
                        <a:t>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89606A0-23A0-60E2-3416-5F5C98D3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F3716A5-CC0E-47B7-D831-3F5514644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4" name="Symbol zastępczy zawartości 8">
            <a:extLst>
              <a:ext uri="{FF2B5EF4-FFF2-40B4-BE49-F238E27FC236}">
                <a16:creationId xmlns:a16="http://schemas.microsoft.com/office/drawing/2014/main" id="{9D5066B4-AC77-BECE-7FF5-9886D39AF0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576740"/>
              </p:ext>
            </p:extLst>
          </p:nvPr>
        </p:nvGraphicFramePr>
        <p:xfrm>
          <a:off x="2141329" y="1426101"/>
          <a:ext cx="8128000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PRZYJĘCI Z DYPLOMEM UW - 129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744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A0E77-958B-FC77-7848-3622C6354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291EEA-8A0A-5F04-F4DE-0918CC05E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136939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 stopnia-S1-EK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A81FF51F-380F-6267-E2A3-80461015929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7184621"/>
              </p:ext>
            </p:extLst>
          </p:nvPr>
        </p:nvGraphicFramePr>
        <p:xfrm>
          <a:off x="646041" y="728036"/>
          <a:ext cx="10801390" cy="51560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814782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389679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S1-EK 2024/25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2411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7,09 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73,89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338 </a:t>
                      </a:r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(279-EK, 0-MSEMen, 59-MSEM)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389679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S1-EK 2023/24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Arimo" panose="020B0604020202020204"/>
                        </a:rPr>
                        <a:t>3177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9,62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82,50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341</a:t>
                      </a:r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 (267-EK, 0-MSEMen, 74-MSEM)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492603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S1-EK 2022/23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2858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8,66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314 (225-S1-EK, 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17- MSEMen, </a:t>
                      </a:r>
                      <a:b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</a:br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72-MSEM)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656804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S1-EK 2021/22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2600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7,87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74,21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(257-S1-EK, 27- MSEMen, </a:t>
                      </a:r>
                      <a:b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</a:br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55-MSEM)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519571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S1-EK 2020/21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3511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10,63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80,4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 (229-S1-EK, 28- MSEMen, 86-MSEM)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519571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S1-EK 2019/20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3591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10,78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80,5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311 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(259-S1-EK, 12 – MSEMen, 40-MSEM)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1313608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S1-EK 2018/19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340 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(suma limitów dla S1-EK, 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MSEMen – Studia Ekonomiczno-Menedżerskie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 i MSEM – Studia Ekonomiczno-Matematyczne)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4996 (wspólna liczba dla S1-EK, MSEMen i MSEM)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14,69 (średnia dla wszystkich programów spośród: S1-EK – 13,6, MSEM- 19,55, MSEMen – 12,4)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S1-EK – 72, MSEMen – 69, MSEM – 78)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320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(197 – S1-EK, 52- </a:t>
                      </a:r>
                      <a:r>
                        <a:rPr lang="pl-PL" sz="1100" b="1" kern="150" dirty="0" err="1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MSEMen</a:t>
                      </a:r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, 71 – MSEM)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CCA65AE-BBCE-3E2C-6205-89D3A2620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3F6EDC9-CD8C-2516-7842-F83A5224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409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AB7815-DE12-7CD0-64ED-C922F00D7E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Sprawozdanie z rekrutacji 2024/2025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DA561CD-D790-47C5-186E-AAED968109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Wydziałowa Komisja Rekrutacyjna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12919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53655-BCC5-A100-C7E5-9D9BC1F4D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9B802C-4EA7-D57B-4C64-FB652E4A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 stopnia-NW1-EK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0A5DCAF1-982B-3D44-00F6-07F090BEEC9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83278801"/>
              </p:ext>
            </p:extLst>
          </p:nvPr>
        </p:nvGraphicFramePr>
        <p:xfrm>
          <a:off x="646041" y="1907929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NW1-EK 2024/25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2,86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30,12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NW1-EK 2023/24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2,79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31,35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NW1-EK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372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31,23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NW1-EK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2,94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37,80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NW1-EK 2020/21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200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361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1,8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NW1-EK 2019/20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200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259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59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NW1-EK 2018/19</a:t>
                      </a:r>
                      <a:endParaRPr lang="pl-PL" sz="14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just"/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200</a:t>
                      </a:r>
                      <a:endParaRPr lang="pl-PL" sz="14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397</a:t>
                      </a:r>
                      <a:endParaRPr lang="pl-PL" sz="14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1,99</a:t>
                      </a:r>
                      <a:endParaRPr lang="pl-PL" sz="14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4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139</a:t>
                      </a:r>
                      <a:endParaRPr lang="pl-PL" sz="14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9DFCC1A-3062-1B5B-3CB1-1A380FE3F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72DBCC5-6CC6-8A9F-491F-7481630F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32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B43A2-1D52-4A5C-153A-EBB950325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0EBDF6-86F5-78AB-8545-3730CFA46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 stopnia-S1-FIMR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E2AE79FD-34B3-B398-33D8-4421E3CA94E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1299214"/>
              </p:ext>
            </p:extLst>
          </p:nvPr>
        </p:nvGraphicFramePr>
        <p:xfrm>
          <a:off x="646041" y="1907929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l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S1-FIMR 2024/25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639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4,26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S1-FIMR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716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4,77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S1-FIMR 2022/23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111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797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7,18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S1-FIMR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685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6,17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S1-FIMR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529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4,7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S1-FIMR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475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4,2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33,33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S1-FIMR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90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278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3,09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30,4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133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EB1C085-E7FA-5E6D-3ED8-85586450D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C99D9DF-54C0-3D17-3306-B16248D74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738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82209-BCEA-4954-7A20-DC33F8FFE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0CE295-0A65-EE21-E6EC-1EF31B70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 </a:t>
            </a:r>
            <a:r>
              <a:rPr lang="pl-PL" dirty="0" smtClean="0">
                <a:solidFill>
                  <a:srgbClr val="B12A47"/>
                </a:solidFill>
              </a:rPr>
              <a:t>stopnia - NW1-FIMR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3B71708F-A2FD-6FEC-22DB-9C2C55DD0C2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06175787"/>
              </p:ext>
            </p:extLst>
          </p:nvPr>
        </p:nvGraphicFramePr>
        <p:xfrm>
          <a:off x="646041" y="1907929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NW1-FIMR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3,16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38,75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NW1-FIMR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3,65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38,52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NW1-FIMR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2,72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30,15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NW1-FIMR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2,75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NW1-FIMR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0,73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55,81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NW1-FIMR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0,34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NW1-FIMR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0,62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EC9EDB5-9381-8470-152A-8F2FDD108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3F9BEAE-E839-1333-893D-FBB63DC57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091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34EA3-1134-B584-B392-7C534FB31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05BF77-1EBA-6B74-D65F-58BC55495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63" y="127835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stopnia- S2-EK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5C63EBCA-1258-848A-D003-1ACCF95D95F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52016405"/>
              </p:ext>
            </p:extLst>
          </p:nvPr>
        </p:nvGraphicFramePr>
        <p:xfrm>
          <a:off x="661687" y="634999"/>
          <a:ext cx="10868626" cy="53040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69026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811866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3699934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5929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(0-600)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37845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S2-EK 2024/25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Ekonomia przedsiębiorstwa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37845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S2-EK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107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2,14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48</a:t>
                      </a:r>
                      <a:b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</a:br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 Ekonomia przedsiębiorstwa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773355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S2-EK 2022/23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396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58 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(16 na Ekonomię międzynarodową, 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42 na Ekonomię przedsiębiorstwa)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773355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S2-EK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2,26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304,00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(22 na Ekonomię międzynarodową, 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 na Ekonomię przedsiębiorstwa)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773355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S2-EK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171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3,42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317,05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57 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(11 na Ekonomię międzynarodową, 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46 na Ekonomię przedsiębiorstwa)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630765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S2-EK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381,6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39 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(9 na Ekonomię międzynarodową, 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 na Ekonomię przedsiębiorstwa)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773355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S2-EK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171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2,85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 (8 na Ekonomię Międzynarodową, 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45 na Ekonomię Przedsiębiorstwa)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CB7C76A-59BD-7E39-D78F-6B1DF140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DC5E30E-F3D0-5C6A-A46B-5A563E93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123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6A745-2C90-C8BA-6B5A-519D96EB7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5CDB20-B0E7-C438-082A-5C63EF3F7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</a:t>
            </a:r>
            <a:r>
              <a:rPr lang="pl-PL" dirty="0" smtClean="0">
                <a:solidFill>
                  <a:srgbClr val="B12A47"/>
                </a:solidFill>
              </a:rPr>
              <a:t>stopnia - S2-FIR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822E1245-5FCC-3622-F649-4875BE420B4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87925488"/>
              </p:ext>
            </p:extLst>
          </p:nvPr>
        </p:nvGraphicFramePr>
        <p:xfrm>
          <a:off x="646041" y="1907929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(0-600)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S2-FIR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2,54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428,76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S2-FIR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2,14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415,80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S2-FIR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2,56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329,6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S2-FIR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2,98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356,80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S2-FIR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1,66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S2-FIR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382,5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S2-FIR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57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425B021-2422-AFDA-584A-519E95804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60DBB90-3F42-BC81-F212-25C63C1B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874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36DCE-25A4-964B-94CB-D9D9EFCFA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FAD0DB-8653-39B0-13C7-A266E30C3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stopnia-S2-IiE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7498CC4C-7F39-3A57-7C95-697C52E79A4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14870350"/>
              </p:ext>
            </p:extLst>
          </p:nvPr>
        </p:nvGraphicFramePr>
        <p:xfrm>
          <a:off x="646041" y="1907929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(0-600)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S2-IiE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171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3,42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498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S2-IiE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2,36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475,20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S2-IiE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118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2,36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451,2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S2-IiE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133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2,66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453,60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S2-IiE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94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1,88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409,2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S2-IiE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1,73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383,8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S2-IiE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131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2,18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67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9935186-15E7-1943-5304-DBA821302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DEDB132-44F3-4128-2CE0-ABB42E71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B81DA-D26A-4B3B-E7F0-CD7100DA7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7EB51A-F642-207B-D21B-844F7C61F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63" y="161495"/>
            <a:ext cx="11093504" cy="71036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stopnia-NW2-EK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sz="1800" b="1" kern="150" dirty="0">
                <a:solidFill>
                  <a:srgbClr val="B12A47"/>
                </a:solidFill>
                <a:effectLst/>
                <a:latin typeface="Cambria" panose="02040503050406030204" pitchFamily="18" charset="0"/>
                <a:ea typeface="DejaVu Sans"/>
                <a:cs typeface="Lohit Hindi"/>
              </a:rPr>
              <a:t>Ekonomia; Finanse i Rachunkowość; Informatyka i Ekonometria, studia niestacjonarne wieczorowe magisterskie, od roku 2023/2024 rekrutacja rozłączna na każdy kierunek</a:t>
            </a:r>
            <a:r>
              <a:rPr lang="pl-PL" sz="1800" kern="15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DejaVu Sans"/>
                <a:cs typeface="Lohit Hindi"/>
              </a:rPr>
              <a:t/>
            </a:r>
            <a:br>
              <a:rPr lang="pl-PL" sz="1800" kern="15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DejaVu Sans"/>
                <a:cs typeface="Lohit Hindi"/>
              </a:rPr>
            </a:b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6E9AF244-A48F-C2D6-3F0C-BEBEF8E75A2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4548233"/>
              </p:ext>
            </p:extLst>
          </p:nvPr>
        </p:nvGraphicFramePr>
        <p:xfrm>
          <a:off x="567720" y="1154396"/>
          <a:ext cx="11302547" cy="483143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24909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222611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364362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30992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294874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4385862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9909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(0-600)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316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NW2-PRK-IE 2024/25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1,52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319,5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316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NW2-PRK-FR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0,96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studia nieuruchomione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9287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NW2-PRK-EK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1,48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studia nieuruchomione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19171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NW2-PRK-EK 2023/24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0,28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studia nieuruchomione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0891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NW2-PRK-IE 2023/24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333,00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731520" algn="l"/>
                        </a:tabLst>
                      </a:pPr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21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0891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NW2-PRK-FR 2023/24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0,56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 studia nieuruchomione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488333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NW2-EK 2022/23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0,92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304,64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20 (9 na Informatykę i Ekonometrię, Finanse i Rachunkowość nieuruchomione ze względu na byt niską liczbę kandydatów, 12 na Ekonomię)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  <a:tr h="488333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NW2-EK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0,83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287,20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(13 na Informatykę i Ekonometrię, 3 na Finanse i Rachunkowość, 2 na Ekonomię)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0614910"/>
                  </a:ext>
                </a:extLst>
              </a:tr>
              <a:tr h="488333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NW2-EK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1,29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268,5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(19 na Informatykę i Ekonometrię, 6 na Finanse i Rachunkowość, 1 na Ekonomię)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6820833"/>
                  </a:ext>
                </a:extLst>
              </a:tr>
              <a:tr h="397567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NW2-EK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0,71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260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 (3 na Informatykę i Ekonometrię, 2 na Finanse i Rachunkowość)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7538413"/>
                  </a:ext>
                </a:extLst>
              </a:tr>
              <a:tr h="30891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NW2-EK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258217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E9170BE-05DD-1B4D-8748-10D7D823B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42290C3-243F-C0B6-B369-847A1ACA7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661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2CA9B-6663-69BF-1A5D-AFB03D486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E2384D-4934-3FEB-CFA7-EBEAE2F6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</a:t>
            </a:r>
            <a:r>
              <a:rPr lang="pl-PL" dirty="0" smtClean="0">
                <a:solidFill>
                  <a:srgbClr val="B12A47"/>
                </a:solidFill>
              </a:rPr>
              <a:t>stopnia - NZ2-EK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E8479565-56F7-5986-83F1-3C416AC480B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4533489"/>
              </p:ext>
            </p:extLst>
          </p:nvPr>
        </p:nvGraphicFramePr>
        <p:xfrm>
          <a:off x="646043" y="1645462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(0-500)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NZ2-EK 2024/25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1,28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NZ2-EK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1,48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250,4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NZ2-EK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1,76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290,4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NZ2-EK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62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1,24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NZ2-EK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0,54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244,4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NZ2-EK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0,64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21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NZ2-EK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91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0,65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3B6C32F-8853-116B-6D79-E391E904C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6309E74-BFBA-488A-1FB6-2DF1685D9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765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9E439-02AB-8E97-921F-5DE3B8D7A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C67A88-B0FD-306C-A6F0-838632A5F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</a:t>
            </a:r>
            <a:r>
              <a:rPr lang="pl-PL" dirty="0" smtClean="0">
                <a:solidFill>
                  <a:srgbClr val="B12A47"/>
                </a:solidFill>
              </a:rPr>
              <a:t>stopnia - S2-DS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586E5AB5-D46A-774C-034B-2453F057428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71201146"/>
              </p:ext>
            </p:extLst>
          </p:nvPr>
        </p:nvGraphicFramePr>
        <p:xfrm>
          <a:off x="646043" y="1645462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(0-500)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S2-DS.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3,74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37,35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S2-DS.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128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S2-DS.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97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1,94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S2-DS.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2,83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35,72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S2-DS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2,72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S2-DS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2,12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S2-DS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2,08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3DF9238-E376-0108-0CA8-52311CCAB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836BD20-383F-5480-3ADA-DB8A4CCB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935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8C889-8BF7-61FD-EBA9-87987F9F2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FB6794-1700-A006-F8AE-4F7B2E1B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</a:t>
            </a:r>
            <a:r>
              <a:rPr lang="pl-PL" dirty="0" smtClean="0">
                <a:solidFill>
                  <a:srgbClr val="B12A47"/>
                </a:solidFill>
              </a:rPr>
              <a:t>stopnia - NW2-DS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F3003C02-2AED-D3C2-620B-577CF7F3A44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64627514"/>
              </p:ext>
            </p:extLst>
          </p:nvPr>
        </p:nvGraphicFramePr>
        <p:xfrm>
          <a:off x="646043" y="1645462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NW2-DS.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63,97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NW2-DS.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2,33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68,250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NW2-DS.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1,05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50,25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NW2-DS.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1,32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32,66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NW2-DS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2,46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NW2-DS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0,77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NW2-DS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0,68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D6C9CE9-0FB9-86ED-5B42-74EE886C5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A9668F7-0B23-522E-5C7A-23A745C14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70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C0CFEE7-2174-C61E-4432-F976505FE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46A2612-DB40-8B59-F648-337665F43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969FB8CB-6EA2-67B9-F24E-B4D93B5FA5D5}"/>
              </a:ext>
            </a:extLst>
          </p:cNvPr>
          <p:cNvSpPr txBox="1">
            <a:spLocks/>
          </p:cNvSpPr>
          <p:nvPr/>
        </p:nvSpPr>
        <p:spPr>
          <a:xfrm>
            <a:off x="986665" y="564778"/>
            <a:ext cx="10299949" cy="1112520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dirty="0">
                <a:solidFill>
                  <a:srgbClr val="B12A47"/>
                </a:solidFill>
              </a:rPr>
              <a:t>Studia licencjackie prowadzone w j. polskim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>
                <a:solidFill>
                  <a:srgbClr val="B12A47"/>
                </a:solidFill>
              </a:rPr>
              <a:t>Ekonomia; Finanse i Rachunkowość; Informatyka i Ekonometria- studia stacjonarne oraz niestacjonarne</a:t>
            </a:r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1F4F6EA5-16F5-229A-E5DC-E40CFC9D0C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35858685"/>
              </p:ext>
            </p:extLst>
          </p:nvPr>
        </p:nvGraphicFramePr>
        <p:xfrm>
          <a:off x="2072639" y="1809647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78889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958394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4185815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pl-PL" dirty="0"/>
                        <a:t>KANDYDACI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ogółem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2755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kobieta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1288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71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2614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mężczyzna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1467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543494"/>
                  </a:ext>
                </a:extLst>
              </a:tr>
            </a:tbl>
          </a:graphicData>
        </a:graphic>
      </p:graphicFrame>
      <p:graphicFrame>
        <p:nvGraphicFramePr>
          <p:cNvPr id="10" name="Symbol zastępczy zawartości 9">
            <a:extLst>
              <a:ext uri="{FF2B5EF4-FFF2-40B4-BE49-F238E27FC236}">
                <a16:creationId xmlns:a16="http://schemas.microsoft.com/office/drawing/2014/main" id="{DBE177A1-7977-1FDC-2108-2543ACD149B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2991386"/>
              </p:ext>
            </p:extLst>
          </p:nvPr>
        </p:nvGraphicFramePr>
        <p:xfrm>
          <a:off x="2072639" y="3300833"/>
          <a:ext cx="8128000" cy="1651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2450166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59494"/>
                    </a:ext>
                  </a:extLst>
                </a:gridCol>
                <a:gridCol w="2905761">
                  <a:extLst>
                    <a:ext uri="{9D8B030D-6E8A-4147-A177-3AD203B41FA5}">
                      <a16:colId xmlns:a16="http://schemas.microsoft.com/office/drawing/2014/main" val="2377447760"/>
                    </a:ext>
                  </a:extLst>
                </a:gridCol>
                <a:gridCol w="1158239">
                  <a:extLst>
                    <a:ext uri="{9D8B030D-6E8A-4147-A177-3AD203B41FA5}">
                      <a16:colId xmlns:a16="http://schemas.microsoft.com/office/drawing/2014/main" val="3700417666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PRZYJĘCI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87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Ogółem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Kandydat zrezygnował-ogółem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00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Kandydat zrezygnował-Polacy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568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280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2A587-0A2F-5076-CC11-E6F1D5E37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A45BED-8F9C-1A1A-EDA0-C543884B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</a:t>
            </a:r>
            <a:r>
              <a:rPr lang="pl-PL" dirty="0" smtClean="0">
                <a:solidFill>
                  <a:srgbClr val="B12A47"/>
                </a:solidFill>
              </a:rPr>
              <a:t>stopnia - S2-EM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55D5BA17-0EF1-5C98-3B9B-D2CDB6C932F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80907527"/>
              </p:ext>
            </p:extLst>
          </p:nvPr>
        </p:nvGraphicFramePr>
        <p:xfrm>
          <a:off x="646043" y="1645462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S2-EM 2024/25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32,18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S2-EM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1,03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57,370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S2-EM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32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1,28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33,5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S2-EM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2,63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44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S2-EM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3,33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30,5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29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S2-EM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3,95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29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S2-EM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2,08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9,5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43DC387-A639-E212-AF4E-FF8BEBA4B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93F48D0-DF3A-239B-E712-F6DA08A3C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693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7CC2A-96DF-DC6B-3B7A-9A235F48B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059BEE-BBC4-30E9-C2EA-F24E9139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</a:t>
            </a:r>
            <a:r>
              <a:rPr lang="pl-PL" dirty="0" smtClean="0">
                <a:solidFill>
                  <a:srgbClr val="B12A47"/>
                </a:solidFill>
              </a:rPr>
              <a:t>stopnia - S2-QF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A1B84E2B-681A-B47B-3056-7C312EB6477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41318647"/>
              </p:ext>
            </p:extLst>
          </p:nvPr>
        </p:nvGraphicFramePr>
        <p:xfrm>
          <a:off x="646043" y="1645462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S2-QF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2,38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32,4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S2-QF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50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0,94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S2-QF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S2-QF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2,17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S2-QF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3,11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S2-QF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S2-QF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80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2,28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16,5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44353A7-2D06-3B32-C562-E403AA26E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975E98F-B366-A20B-C713-3EF35C9F4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1642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D5929-F8F0-40FF-A260-BEE650F4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D93DD8-CED8-1184-9952-F344B0E45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835182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Wyniki rekrutacji na studia II </a:t>
            </a:r>
            <a:r>
              <a:rPr lang="pl-PL" dirty="0" smtClean="0">
                <a:solidFill>
                  <a:srgbClr val="B12A47"/>
                </a:solidFill>
              </a:rPr>
              <a:t>stopnia - NW2-QF</a:t>
            </a:r>
            <a:endParaRPr lang="pl-PL" dirty="0">
              <a:solidFill>
                <a:srgbClr val="B12A47"/>
              </a:solidFill>
            </a:endParaRP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3058012B-3035-DC32-26A3-89FF73EC507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99052018"/>
              </p:ext>
            </p:extLst>
          </p:nvPr>
        </p:nvGraphicFramePr>
        <p:xfrm>
          <a:off x="646043" y="1645462"/>
          <a:ext cx="10801390" cy="34459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334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1715609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</a:tblGrid>
              <a:tr h="73454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Limit miejsc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kandydatów na miejsce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Próg przyjęcia </a:t>
                      </a:r>
                      <a:br>
                        <a:rPr lang="pl-PL" sz="1600" dirty="0"/>
                      </a:br>
                      <a:r>
                        <a:rPr lang="pl-PL" sz="1600" dirty="0"/>
                        <a:t>(0-100)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przyjętych (stan na początek roku akademickiego – po uwzględnieniu rezygnacji)</a:t>
                      </a:r>
                      <a:endParaRPr lang="pl-PL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NW2-QF 2024/25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1,76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293079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NW2-QF 2023/24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1,7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34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NW2-QF 2022/23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0,51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493984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NW2-QF 2021/22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0,27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42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NW2-QF 2020/21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17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0,56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NW2-QF 2019/20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28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0,39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90770">
                <a:tc>
                  <a:txBody>
                    <a:bodyPr/>
                    <a:lstStyle/>
                    <a:p>
                      <a:pPr algn="just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NW2-QF 2018/19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35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11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0,31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---</a:t>
                      </a:r>
                      <a:endParaRPr lang="pl-PL" sz="1200" kern="15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b="1" kern="150" dirty="0">
                          <a:solidFill>
                            <a:srgbClr val="00000A"/>
                          </a:solidFill>
                          <a:effectLst/>
                          <a:latin typeface="Cambria" panose="02040503050406030204" pitchFamily="18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D992479-DC27-6066-A101-B922202B7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15D747A-5C4A-1EEF-47D6-28BCF050D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102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0C965-9065-4F87-2932-BD93180CB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9AF9E2-09D2-9EBF-DB02-710BEB6B8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29" y="46398"/>
            <a:ext cx="11093504" cy="710364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B12A47"/>
                </a:solidFill>
              </a:rPr>
              <a:t>Całościowe zestawienie przyjętych z 5 ostatnich lat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9877D2B3-3B32-6EDB-ADF8-C4EF5A796F0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39068644"/>
              </p:ext>
            </p:extLst>
          </p:nvPr>
        </p:nvGraphicFramePr>
        <p:xfrm>
          <a:off x="2203852" y="656484"/>
          <a:ext cx="7634414" cy="542211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15081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931333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1321208144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1845378017"/>
                    </a:ext>
                  </a:extLst>
                </a:gridCol>
                <a:gridCol w="1024467">
                  <a:extLst>
                    <a:ext uri="{9D8B030D-6E8A-4147-A177-3AD203B41FA5}">
                      <a16:colId xmlns:a16="http://schemas.microsoft.com/office/drawing/2014/main" val="268072216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3622557483"/>
                    </a:ext>
                  </a:extLst>
                </a:gridCol>
                <a:gridCol w="880533">
                  <a:extLst>
                    <a:ext uri="{9D8B030D-6E8A-4147-A177-3AD203B41FA5}">
                      <a16:colId xmlns:a16="http://schemas.microsoft.com/office/drawing/2014/main" val="970396629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821676395"/>
                    </a:ext>
                  </a:extLst>
                </a:gridCol>
              </a:tblGrid>
              <a:tr h="278517"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200" kern="150" dirty="0">
                          <a:effectLst/>
                          <a:latin typeface="Times New Roman" panose="02020603050405020304" pitchFamily="18" charset="0"/>
                          <a:ea typeface="DejaVu Sans"/>
                          <a:cs typeface="Lohit Hindi"/>
                        </a:rPr>
                        <a:t>2023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200" kern="150" dirty="0">
                          <a:effectLst/>
                          <a:latin typeface="Times New Roman" panose="02020603050405020304" pitchFamily="18" charset="0"/>
                          <a:ea typeface="DejaVu Sans"/>
                          <a:cs typeface="Lohit Hindi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196443">
                <a:tc>
                  <a:txBody>
                    <a:bodyPr/>
                    <a:lstStyle/>
                    <a:p>
                      <a:pPr fontAlgn="auto"/>
                      <a:r>
                        <a:rPr lang="pl-PL" sz="1100" b="1" kern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PROGRAM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b="1" kern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ETAP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15.10.2019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12.11.2020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15.10.2021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10.10.2022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12.10.2023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12.10.2024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196443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NW2-DS.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DSBA1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248329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S2-DS.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DSBA1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311595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S2-EK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EK-EP1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NZ2-EK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EK-EPRZ1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NW1-FIMR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FIIA1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S1-FIMR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FIIA1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118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80716761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NW2-FR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FRA1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1133284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S2-FR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FRA1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83217892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NW2-IiE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IE1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24334042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S2-IiE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IE1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62126341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S2-EM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IEC1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84132487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S1-EK-MSEM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MSEM1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30582160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S1-EK-MSEMEN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MSEMEN1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86826219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NW1-EK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PP1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71094978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S1-EK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PP1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53791229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NW2-QF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QF1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89771344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S2-QF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QF1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71699582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NW2-EK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EK-EP1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47640658"/>
                  </a:ext>
                </a:extLst>
              </a:tr>
              <a:tr h="261924">
                <a:tc>
                  <a:txBody>
                    <a:bodyPr/>
                    <a:lstStyle/>
                    <a:p>
                      <a:pPr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790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979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b="1" kern="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1035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1997711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8AE470B-AC45-616D-21CF-CD6C72510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324891C-2935-DB7F-D035-E81427345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266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506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145A7A-4392-4CF5-411C-7EE5C8633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Kandydaci wg województw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F852485F-0A53-6506-3D80-146942AA0E9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52928214"/>
              </p:ext>
            </p:extLst>
          </p:nvPr>
        </p:nvGraphicFramePr>
        <p:xfrm>
          <a:off x="744570" y="1414362"/>
          <a:ext cx="4995830" cy="3606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20363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464734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210733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475399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Województwo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Liczba kandydatów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Mazowieckie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1778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68,2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Lubelskie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8,03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Łódzkie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3,56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Podlaskie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3,44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Podkarpackie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2,52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Śląskie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2,07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Małopolskie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Warmińsko-mazurskie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1,76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A95B8D1-29CD-DD62-228A-B17D214D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26B1F5-95DF-B3EF-96C5-A05999A2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3" name="Symbol zastępczy zawartości 11">
            <a:extLst>
              <a:ext uri="{FF2B5EF4-FFF2-40B4-BE49-F238E27FC236}">
                <a16:creationId xmlns:a16="http://schemas.microsoft.com/office/drawing/2014/main" id="{17E686A0-7257-3F2A-CC28-EE249E0134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8029126"/>
              </p:ext>
            </p:extLst>
          </p:nvPr>
        </p:nvGraphicFramePr>
        <p:xfrm>
          <a:off x="6513085" y="1414362"/>
          <a:ext cx="4987923" cy="3606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31382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507066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349475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Województwo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Liczba kandydatów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Świętokrzyskie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1,72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Pomorskie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Kujawsko-pomorskie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1,38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Zachodniopomorskie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1,03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Dolnośląskie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1,03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Wielkopolskie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0,99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Lubuskie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0,45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Opolskie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0,42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21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A2CF2-F1B4-8807-83D8-228AA3870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C77392-4142-8D93-15A8-0313296E7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Przyjęci wg szkół średnich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09CCFEEB-A75A-8FB1-B637-0D89A00078B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80202153"/>
              </p:ext>
            </p:extLst>
          </p:nvPr>
        </p:nvGraphicFramePr>
        <p:xfrm>
          <a:off x="609600" y="1414362"/>
          <a:ext cx="5086673" cy="44895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30312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123612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232749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336029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+mn-lt"/>
                        </a:rPr>
                        <a:t>Nazwa szkoły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+mn-lt"/>
                        </a:rPr>
                        <a:t>Miejscowość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+mn-lt"/>
                        </a:rPr>
                        <a:t>Liczba przyjętych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432037">
                <a:tc>
                  <a:txBody>
                    <a:bodyPr/>
                    <a:lstStyle/>
                    <a:p>
                      <a:pPr algn="l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VI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Tadeusza </a:t>
                      </a:r>
                      <a:r>
                        <a:rPr lang="pl-PL" sz="1200" kern="15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Reytana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12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432037">
                <a:tc>
                  <a:txBody>
                    <a:bodyPr/>
                    <a:lstStyle/>
                    <a:p>
                      <a:pPr algn="l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XIV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Stanisława Staszica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12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576049">
                <a:tc>
                  <a:txBody>
                    <a:bodyPr/>
                    <a:lstStyle/>
                    <a:p>
                      <a:pPr algn="l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CXXII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Ignacego Domeyki w Zespole Szkół nr 51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10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576049">
                <a:tc>
                  <a:txBody>
                    <a:bodyPr/>
                    <a:lstStyle/>
                    <a:p>
                      <a:pPr algn="l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IX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Klementyny Hoffmanowej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9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720061">
                <a:tc>
                  <a:txBody>
                    <a:bodyPr/>
                    <a:lstStyle/>
                    <a:p>
                      <a:pPr algn="l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LXIV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Stanisława Ignacego Witkiewicza w Zespole Szkół nr 54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7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432037">
                <a:tc>
                  <a:txBody>
                    <a:bodyPr/>
                    <a:lstStyle/>
                    <a:p>
                      <a:pPr algn="l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VIII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Władysława IV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7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432037">
                <a:tc>
                  <a:txBody>
                    <a:bodyPr/>
                    <a:lstStyle/>
                    <a:p>
                      <a:pPr algn="l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XL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Stefana Żeromskiego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7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432037">
                <a:tc>
                  <a:txBody>
                    <a:bodyPr/>
                    <a:lstStyle/>
                    <a:p>
                      <a:pPr algn="l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XVIII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Jana Zamoyskiego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7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724DB55-4A70-3AF5-E573-B9D713C75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728A175-28BD-3783-D3F9-6BB179B73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13" name="Symbol zastępczy zawartości 11">
            <a:extLst>
              <a:ext uri="{FF2B5EF4-FFF2-40B4-BE49-F238E27FC236}">
                <a16:creationId xmlns:a16="http://schemas.microsoft.com/office/drawing/2014/main" id="{FAB97556-46A8-3AD0-BC39-08EBE3601A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4734732"/>
              </p:ext>
            </p:extLst>
          </p:nvPr>
        </p:nvGraphicFramePr>
        <p:xfrm>
          <a:off x="6002867" y="1414362"/>
          <a:ext cx="5384800" cy="45010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00971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626979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456850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411746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+mn-lt"/>
                        </a:rPr>
                        <a:t>Nazwa szkoły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+mn-lt"/>
                        </a:rPr>
                        <a:t>Miejscowość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+mn-lt"/>
                        </a:rPr>
                        <a:t>Liczba przyjętych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411746"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LXVII Liceum Ogólnokształcące im. Jana Nowaka-Jeziorańskiego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411746"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V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Księcia Józefa Poniatowskiego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609158"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Adama Mickiewicza w Zespole Szkół Ogólnokształcących nr 4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Białystok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812211"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effectLst/>
                          <a:latin typeface="+mn-lt"/>
                          <a:ea typeface="DejaVu Sans"/>
                          <a:cs typeface="Lohit Hindi"/>
                        </a:rPr>
                        <a:t>I Społeczne Liceum Ogólnokształcące. im. Maharadży Jam </a:t>
                      </a:r>
                      <a:r>
                        <a:rPr lang="pl-PL" sz="1200" kern="150" dirty="0" err="1">
                          <a:effectLst/>
                          <a:latin typeface="+mn-lt"/>
                          <a:ea typeface="DejaVu Sans"/>
                          <a:cs typeface="Lohit Hindi"/>
                        </a:rPr>
                        <a:t>Saheba</a:t>
                      </a:r>
                      <a:r>
                        <a:rPr lang="pl-PL" sz="1200" kern="150" dirty="0">
                          <a:effectLst/>
                          <a:latin typeface="+mn-lt"/>
                          <a:ea typeface="DejaVu Sans"/>
                          <a:cs typeface="Lohit Hindi"/>
                        </a:rPr>
                        <a:t> </a:t>
                      </a:r>
                      <a:r>
                        <a:rPr lang="pl-PL" sz="1200" kern="150" dirty="0" err="1">
                          <a:effectLst/>
                          <a:latin typeface="+mn-lt"/>
                          <a:ea typeface="DejaVu Sans"/>
                          <a:cs typeface="Lohit Hindi"/>
                        </a:rPr>
                        <a:t>Digvijay</a:t>
                      </a:r>
                      <a:r>
                        <a:rPr lang="pl-PL" sz="1200" kern="150" dirty="0">
                          <a:effectLst/>
                          <a:latin typeface="+mn-lt"/>
                          <a:ea typeface="DejaVu Sans"/>
                          <a:cs typeface="Lohit Hindi"/>
                        </a:rPr>
                        <a:t> </a:t>
                      </a:r>
                      <a:r>
                        <a:rPr lang="pl-PL" sz="1200" kern="150" dirty="0" err="1">
                          <a:effectLst/>
                          <a:latin typeface="+mn-lt"/>
                          <a:ea typeface="DejaVu Sans"/>
                          <a:cs typeface="Lohit Hindi"/>
                        </a:rPr>
                        <a:t>Sinhji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609158"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II Liceum Ogólnokształcące z Oddziałami Dwujęzycznymi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Stefana Batorego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411746"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VII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Juliusza Słowackiego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411746"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XLI Liceum Ogólnokształcące </a:t>
                      </a:r>
                      <a:b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</a:br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im. Joachima Lelewela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411746"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XXVIII Liceum Ogólnokształcące im. Jana Kochanowskiego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kern="15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 dirty="0">
                        <a:effectLst/>
                        <a:latin typeface="+mn-lt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973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2A55E-D666-9FD9-073F-56270BAC8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B4AFC-C3B0-1FA7-8CEA-147F29C0D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755" y="367923"/>
            <a:ext cx="10298253" cy="710364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Przyjęci wg szkół średnich cd.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A220858E-B481-D124-5F08-EC9584451E8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71946782"/>
              </p:ext>
            </p:extLst>
          </p:nvPr>
        </p:nvGraphicFramePr>
        <p:xfrm>
          <a:off x="744570" y="1206080"/>
          <a:ext cx="4995830" cy="47447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98163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430867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586657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Nazwa szkoły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Miejscowość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XXXIII Liceum Ogólnokształcące Dwujęzyczne im. Mikołaja Kopernika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509466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CXXXVII Liceum Ogólnokształcące z Oddziałami Dwujęzycznymi im. Roberta Schumana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 Liceum w Chmurze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II Liceum Ogólnokształcące im. Hetmana Jana Zamoyskiego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Lublin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509466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II Liceum Ogólnokształcące im. Księżnej Anny z Sapiehów Jabłonowskiej w Zespole Szkół Ogólnokształcących nr 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Białystok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III Liceum Ogólnokształcące im. Juliusza Słowackiego w Zespole Szkół nr 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Otwock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509466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III Liceum Ogólnokształcące z Oddziałami Dwujęzycznymi im. Marynarki Wojennej RP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Gdynia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XXI Liceum Ogólnokształcące im. Hugona Kołłątaja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XXII Liceum Ogólnokształcące im. </a:t>
                      </a:r>
                      <a:r>
                        <a:rPr lang="pl-PL" sz="1100" kern="15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Jose</a:t>
                      </a:r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 </a:t>
                      </a:r>
                      <a:r>
                        <a:rPr lang="pl-PL" sz="1100" kern="15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Marti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179886"/>
                  </a:ext>
                </a:extLst>
              </a:tr>
              <a:tr h="375667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XXIV Liceum Ogólnokształcące im. Cypriana Norwida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44302877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FBD722C-2F06-B8D6-E9F1-C3DC4C238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28FB663-0709-7110-1693-B6B44C51A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13" name="Symbol zastępczy zawartości 11">
            <a:extLst>
              <a:ext uri="{FF2B5EF4-FFF2-40B4-BE49-F238E27FC236}">
                <a16:creationId xmlns:a16="http://schemas.microsoft.com/office/drawing/2014/main" id="{A975EFEE-17B5-02DD-0839-CA4811049A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141756"/>
              </p:ext>
            </p:extLst>
          </p:nvPr>
        </p:nvGraphicFramePr>
        <p:xfrm>
          <a:off x="6513085" y="1206080"/>
          <a:ext cx="4987923" cy="47447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76915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154741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71597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Nazwa szkoły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Miejscowość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XXVII Liceum Ogólnokształcące im. Tadeusza Czackiego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4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Akademickie Liceum Ogólnokształcące Politechniki Wrocławskiej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Wrocław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56254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CLV Liceum Ogólnokształcące z Oddziałami Dwujęzycznymi im. Bohaterek Powstania Warszawskiego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CLVII liceum ogólnokształcące im Marii Skłodowskiej-Curie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CLX Liceum Ogólnokształcące im. gen. dyw. Stefana Roweckiego "Grota"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III Liceum Ogólnokształcące im. Bohaterów Westerplatte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Gdańsk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XCIV Liceum Ogólnokształcące im. gen. Stanisława Maczka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90912746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XLIII Liceum Ogólnokształcące im. Kazimierza Wielkiego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9463995"/>
                  </a:ext>
                </a:extLst>
              </a:tr>
              <a:tr h="562548"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XXXV Liceum Ogólnokształcące z Oddziałami Dwujęzycznymi im. Bolesława Prusa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Warszawa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90164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498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0E6C8-88E9-AD3D-8C18-D0FF4BA14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8FA2067-73FE-0EAC-D163-BA7D838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F7FBFD5-1749-03DF-EB4A-CB055C1DF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FCB3D167-F2F1-D85C-8FA0-E44A671ADA09}"/>
              </a:ext>
            </a:extLst>
          </p:cNvPr>
          <p:cNvSpPr txBox="1">
            <a:spLocks/>
          </p:cNvSpPr>
          <p:nvPr/>
        </p:nvSpPr>
        <p:spPr>
          <a:xfrm>
            <a:off x="986665" y="564778"/>
            <a:ext cx="10299949" cy="1112520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dirty="0">
                <a:solidFill>
                  <a:srgbClr val="B12A47"/>
                </a:solidFill>
              </a:rPr>
              <a:t>Studia licencjackie prowadzone w j. angielskim 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>
                <a:solidFill>
                  <a:srgbClr val="B12A47"/>
                </a:solidFill>
              </a:rPr>
              <a:t>Finance, International Investment and Accounting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 smtClean="0">
                <a:solidFill>
                  <a:srgbClr val="B12A47"/>
                </a:solidFill>
              </a:rPr>
              <a:t>- studia </a:t>
            </a:r>
            <a:r>
              <a:rPr lang="pl-PL" dirty="0">
                <a:solidFill>
                  <a:srgbClr val="B12A47"/>
                </a:solidFill>
              </a:rPr>
              <a:t>stacjonarne oraz niestacjonarne</a:t>
            </a:r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EEFF75F8-AFC5-9C15-D140-250EDAA2EB2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38668803"/>
              </p:ext>
            </p:extLst>
          </p:nvPr>
        </p:nvGraphicFramePr>
        <p:xfrm>
          <a:off x="2072639" y="2063647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78889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958394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4185815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pl-PL" dirty="0"/>
                        <a:t>KANDYDACI- 718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412 (57,37%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kobieta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71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Cudzoziemcy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306 (42,62%)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mężczyzna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543494"/>
                  </a:ext>
                </a:extLst>
              </a:tr>
            </a:tbl>
          </a:graphicData>
        </a:graphic>
      </p:graphicFrame>
      <p:graphicFrame>
        <p:nvGraphicFramePr>
          <p:cNvPr id="10" name="Symbol zastępczy zawartości 9">
            <a:extLst>
              <a:ext uri="{FF2B5EF4-FFF2-40B4-BE49-F238E27FC236}">
                <a16:creationId xmlns:a16="http://schemas.microsoft.com/office/drawing/2014/main" id="{267852B1-2BC5-85C2-685F-D6D21EB9E46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57769350"/>
              </p:ext>
            </p:extLst>
          </p:nvPr>
        </p:nvGraphicFramePr>
        <p:xfrm>
          <a:off x="2072639" y="3857093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74161">
                  <a:extLst>
                    <a:ext uri="{9D8B030D-6E8A-4147-A177-3AD203B41FA5}">
                      <a16:colId xmlns:a16="http://schemas.microsoft.com/office/drawing/2014/main" val="4245016690"/>
                    </a:ext>
                  </a:extLst>
                </a:gridCol>
                <a:gridCol w="4053839">
                  <a:extLst>
                    <a:ext uri="{9D8B030D-6E8A-4147-A177-3AD203B41FA5}">
                      <a16:colId xmlns:a16="http://schemas.microsoft.com/office/drawing/2014/main" val="21155949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PRZYJĘCI- 182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87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79 (43,41%)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00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Cudzoziemcy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103 (56,59%)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568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708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FD367-58D9-A1F1-D5F4-7E8E9D86F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7D4DCC-75EE-BB16-7E65-55BD7BA56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755" y="367923"/>
            <a:ext cx="10298253" cy="710364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B12A47"/>
                </a:solidFill>
              </a:rPr>
              <a:t>Przyjęci wg narodowości</a:t>
            </a:r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3F4797A3-CE28-EDB2-B83D-75F9C853CB3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61656669"/>
              </p:ext>
            </p:extLst>
          </p:nvPr>
        </p:nvGraphicFramePr>
        <p:xfrm>
          <a:off x="550334" y="986276"/>
          <a:ext cx="5190066" cy="48177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95291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486498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108277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506052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Kraj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Polska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79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tabLst>
                          <a:tab pos="485775" algn="l"/>
                        </a:tabLst>
                      </a:pPr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43,41%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5152228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Chiny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19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10,44%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8939882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Uzbekistan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16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8,79%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714074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Turcja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12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6,59%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8646053"/>
                  </a:ext>
                </a:extLst>
              </a:tr>
              <a:tr h="408596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Ukraina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11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6,04%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7462595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Azerbejdżan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9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4,95%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Białoruś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6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3,30%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408596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Indie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5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2,75%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Kazachstan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1,65%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408596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Wietnam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3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1,65%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Mongolia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1,09%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Włochy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2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1,09%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8179886"/>
                  </a:ext>
                </a:extLst>
              </a:tr>
              <a:tr h="301288">
                <a:tc>
                  <a:txBody>
                    <a:bodyPr/>
                    <a:lstStyle/>
                    <a:p>
                      <a:pPr algn="l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Bułgaria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4302877"/>
                  </a:ext>
                </a:extLst>
              </a:tr>
            </a:tbl>
          </a:graphicData>
        </a:graphic>
      </p:graphicFrame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B39315A-AD33-9DBB-0DAE-25AD99F58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F8EBD63-B8E2-4C92-5576-7554470E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13" name="Symbol zastępczy zawartości 11">
            <a:extLst>
              <a:ext uri="{FF2B5EF4-FFF2-40B4-BE49-F238E27FC236}">
                <a16:creationId xmlns:a16="http://schemas.microsoft.com/office/drawing/2014/main" id="{8013191F-B64D-C1F2-CF50-DDDD469FF4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9860331"/>
              </p:ext>
            </p:extLst>
          </p:nvPr>
        </p:nvGraphicFramePr>
        <p:xfrm>
          <a:off x="6257366" y="986277"/>
          <a:ext cx="5190065" cy="483566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3243">
                  <a:extLst>
                    <a:ext uri="{9D8B030D-6E8A-4147-A177-3AD203B41FA5}">
                      <a16:colId xmlns:a16="http://schemas.microsoft.com/office/drawing/2014/main" val="540404685"/>
                    </a:ext>
                  </a:extLst>
                </a:gridCol>
                <a:gridCol w="1515284">
                  <a:extLst>
                    <a:ext uri="{9D8B030D-6E8A-4147-A177-3AD203B41FA5}">
                      <a16:colId xmlns:a16="http://schemas.microsoft.com/office/drawing/2014/main" val="2991912163"/>
                    </a:ext>
                  </a:extLst>
                </a:gridCol>
                <a:gridCol w="1201538">
                  <a:extLst>
                    <a:ext uri="{9D8B030D-6E8A-4147-A177-3AD203B41FA5}">
                      <a16:colId xmlns:a16="http://schemas.microsoft.com/office/drawing/2014/main" val="1381676194"/>
                    </a:ext>
                  </a:extLst>
                </a:gridCol>
              </a:tblGrid>
              <a:tr h="56124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Kraj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Liczba przyjętych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082230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Irak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9270472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Japonia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452841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Kenia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0763491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Kirgistan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7837801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Korea Południowa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476925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Maroko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0487165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Meksyk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912746"/>
                  </a:ext>
                </a:extLst>
              </a:tr>
              <a:tr h="258080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Mjamna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463995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Niemcy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0164624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Republika Południowej Afryki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9240127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Syria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1704743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Turkmenistan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5589029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Węgry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5197815"/>
                  </a:ext>
                </a:extLst>
              </a:tr>
              <a:tr h="349998">
                <a:tc>
                  <a:txBody>
                    <a:bodyPr/>
                    <a:lstStyle/>
                    <a:p>
                      <a:pPr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Zimbabwe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15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Lohit Hindi"/>
                        </a:rPr>
                        <a:t>1</a:t>
                      </a:r>
                      <a:endParaRPr lang="pl-PL" sz="1200" kern="15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pl-PL" sz="1100" kern="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0,54%</a:t>
                      </a:r>
                      <a:endParaRPr lang="pl-PL" sz="1200" kern="150" dirty="0">
                        <a:effectLst/>
                        <a:latin typeface="Times New Roman" panose="02020603050405020304" pitchFamily="18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8108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923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7873F-6C06-93AB-619E-8E01F884E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2F124A5-AF74-6592-7DF4-859C7092C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868F-1FD5-A14D-B178-943BCA7C90CE}" type="datetime1">
              <a:rPr lang="pl-PL" smtClean="0"/>
              <a:t>29.01.2025</a:t>
            </a:fld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636783B-F3D3-6C8D-2F8F-7B946DBA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47990C6-5200-E1E7-19A0-6A11D7DF821F}"/>
              </a:ext>
            </a:extLst>
          </p:cNvPr>
          <p:cNvSpPr txBox="1">
            <a:spLocks/>
          </p:cNvSpPr>
          <p:nvPr/>
        </p:nvSpPr>
        <p:spPr>
          <a:xfrm>
            <a:off x="986665" y="564778"/>
            <a:ext cx="10299949" cy="1112520"/>
          </a:xfrm>
          <a:prstGeom prst="rect">
            <a:avLst/>
          </a:prstGeom>
          <a:effectLst/>
        </p:spPr>
        <p:txBody>
          <a:bodyPr vert="horz" lIns="0" tIns="0" rIns="0" bIns="45720" rtlCol="0" anchor="t" anchorCtr="0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dirty="0">
                <a:solidFill>
                  <a:srgbClr val="B12A47"/>
                </a:solidFill>
              </a:rPr>
              <a:t>Studia magisterskie prowadzone w j. angielskim 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>
                <a:solidFill>
                  <a:srgbClr val="B12A47"/>
                </a:solidFill>
              </a:rPr>
              <a:t>Data Science and Business Analytics</a:t>
            </a:r>
            <a:br>
              <a:rPr lang="pl-PL" dirty="0">
                <a:solidFill>
                  <a:srgbClr val="B12A47"/>
                </a:solidFill>
              </a:rPr>
            </a:br>
            <a:r>
              <a:rPr lang="pl-PL" dirty="0" smtClean="0">
                <a:solidFill>
                  <a:srgbClr val="B12A47"/>
                </a:solidFill>
              </a:rPr>
              <a:t>- studia </a:t>
            </a:r>
            <a:r>
              <a:rPr lang="pl-PL" dirty="0">
                <a:solidFill>
                  <a:srgbClr val="B12A47"/>
                </a:solidFill>
              </a:rPr>
              <a:t>stacjonarne oraz niestacjonarne</a:t>
            </a:r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5D2148F9-AD8A-22C0-5671-8A5ED517C31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34480764"/>
              </p:ext>
            </p:extLst>
          </p:nvPr>
        </p:nvGraphicFramePr>
        <p:xfrm>
          <a:off x="2072639" y="2063647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582127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378889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958394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4185815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pl-PL" dirty="0"/>
                        <a:t>KANDYDACI- 281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830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58 (20,64%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kobieta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71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Cudzoziemcy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223 (79,36%)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mężczyzna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543494"/>
                  </a:ext>
                </a:extLst>
              </a:tr>
            </a:tbl>
          </a:graphicData>
        </a:graphic>
      </p:graphicFrame>
      <p:graphicFrame>
        <p:nvGraphicFramePr>
          <p:cNvPr id="10" name="Symbol zastępczy zawartości 9">
            <a:extLst>
              <a:ext uri="{FF2B5EF4-FFF2-40B4-BE49-F238E27FC236}">
                <a16:creationId xmlns:a16="http://schemas.microsoft.com/office/drawing/2014/main" id="{C2450EF6-03B4-095D-DAA6-552E14B59E0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23792461"/>
              </p:ext>
            </p:extLst>
          </p:nvPr>
        </p:nvGraphicFramePr>
        <p:xfrm>
          <a:off x="2072639" y="3857093"/>
          <a:ext cx="812800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14894">
                  <a:extLst>
                    <a:ext uri="{9D8B030D-6E8A-4147-A177-3AD203B41FA5}">
                      <a16:colId xmlns:a16="http://schemas.microsoft.com/office/drawing/2014/main" val="4245016690"/>
                    </a:ext>
                  </a:extLst>
                </a:gridCol>
                <a:gridCol w="4113106">
                  <a:extLst>
                    <a:ext uri="{9D8B030D-6E8A-4147-A177-3AD203B41FA5}">
                      <a16:colId xmlns:a16="http://schemas.microsoft.com/office/drawing/2014/main" val="21155949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PRZYJĘCI- 129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87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Polacy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37 (28,68%)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00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Cudzoziemcy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92 (71,32%)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568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3733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na z treścią">
  <a:themeElements>
    <a:clrScheme name="WNE">
      <a:dk1>
        <a:srgbClr val="000000"/>
      </a:dk1>
      <a:lt1>
        <a:srgbClr val="FFFFFF"/>
      </a:lt1>
      <a:dk2>
        <a:srgbClr val="323232"/>
      </a:dk2>
      <a:lt2>
        <a:srgbClr val="D5E0E3"/>
      </a:lt2>
      <a:accent1>
        <a:srgbClr val="F07F09"/>
      </a:accent1>
      <a:accent2>
        <a:srgbClr val="B12A47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B12A47"/>
      </a:hlink>
      <a:folHlink>
        <a:srgbClr val="B26B02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zentacja uniwersytecka" id="{F566593E-3D8E-FF46-8B26-84C4A5CC93A1}" vid="{36B9D353-93AC-1745-B3E3-CD74FCE8740B}"/>
    </a:ext>
  </a:extLst>
</a:theme>
</file>

<file path=ppt/theme/theme2.xml><?xml version="1.0" encoding="utf-8"?>
<a:theme xmlns:a="http://schemas.openxmlformats.org/drawingml/2006/main" name="Strony tytułowe lub zamykające">
  <a:themeElements>
    <a:clrScheme name="WNE">
      <a:dk1>
        <a:srgbClr val="000000"/>
      </a:dk1>
      <a:lt1>
        <a:srgbClr val="FFFFFF"/>
      </a:lt1>
      <a:dk2>
        <a:srgbClr val="2C2D31"/>
      </a:dk2>
      <a:lt2>
        <a:srgbClr val="D5E0E3"/>
      </a:lt2>
      <a:accent1>
        <a:srgbClr val="F07F09"/>
      </a:accent1>
      <a:accent2>
        <a:srgbClr val="B1002B"/>
      </a:accent2>
      <a:accent3>
        <a:srgbClr val="043B76"/>
      </a:accent3>
      <a:accent4>
        <a:srgbClr val="60666D"/>
      </a:accent4>
      <a:accent5>
        <a:srgbClr val="2D303A"/>
      </a:accent5>
      <a:accent6>
        <a:srgbClr val="0075C1"/>
      </a:accent6>
      <a:hlink>
        <a:srgbClr val="B10028"/>
      </a:hlink>
      <a:folHlink>
        <a:srgbClr val="1643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NE_prezentacja uniwersytecka" id="{F566593E-3D8E-FF46-8B26-84C4A5CC93A1}" vid="{5174993F-1DFE-E942-801F-7C5752003A13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Strona z treścią</Template>
  <TotalTime>2766</TotalTime>
  <Words>2974</Words>
  <Application>Microsoft Office PowerPoint</Application>
  <PresentationFormat>Panoramiczny</PresentationFormat>
  <Paragraphs>1643</Paragraphs>
  <Slides>34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34</vt:i4>
      </vt:variant>
    </vt:vector>
  </HeadingPairs>
  <TitlesOfParts>
    <vt:vector size="44" baseType="lpstr">
      <vt:lpstr>Arial</vt:lpstr>
      <vt:lpstr>Arimo</vt:lpstr>
      <vt:lpstr>Calibri</vt:lpstr>
      <vt:lpstr>Calibri Light</vt:lpstr>
      <vt:lpstr>Cambria</vt:lpstr>
      <vt:lpstr>DejaVu Sans</vt:lpstr>
      <vt:lpstr>Lohit Hindi</vt:lpstr>
      <vt:lpstr>Times New Roman</vt:lpstr>
      <vt:lpstr>Strona z treścią</vt:lpstr>
      <vt:lpstr>Strony tytułowe lub zamykające</vt:lpstr>
      <vt:lpstr>Prezentacja programu PowerPoint</vt:lpstr>
      <vt:lpstr>Sprawozdanie z rekrutacji 2024/2025</vt:lpstr>
      <vt:lpstr>Prezentacja programu PowerPoint</vt:lpstr>
      <vt:lpstr>Kandydaci wg województw</vt:lpstr>
      <vt:lpstr>Przyjęci wg szkół średnich</vt:lpstr>
      <vt:lpstr>Przyjęci wg szkół średnich cd.</vt:lpstr>
      <vt:lpstr>Prezentacja programu PowerPoint</vt:lpstr>
      <vt:lpstr>Przyjęci wg narodowości</vt:lpstr>
      <vt:lpstr>Prezentacja programu PowerPoint</vt:lpstr>
      <vt:lpstr>Przyjęci wg narodowości</vt:lpstr>
      <vt:lpstr>Prezentacja programu PowerPoint</vt:lpstr>
      <vt:lpstr>Przyjęci wg narodowości</vt:lpstr>
      <vt:lpstr>Prezentacja programu PowerPoint</vt:lpstr>
      <vt:lpstr>Przyjęci wg narodowości</vt:lpstr>
      <vt:lpstr>Prezentacja programu PowerPoint</vt:lpstr>
      <vt:lpstr>Prezentacja programu PowerPoint</vt:lpstr>
      <vt:lpstr>Przyjęci wg uczelni</vt:lpstr>
      <vt:lpstr>Przyjęci wg wydziałów UW na studia magisterskie w języku polskim</vt:lpstr>
      <vt:lpstr>Wyniki rekrutacji na studia I stopnia-S1-EK</vt:lpstr>
      <vt:lpstr>Wyniki rekrutacji na studia I stopnia-NW1-EK</vt:lpstr>
      <vt:lpstr>Wyniki rekrutacji na studia I stopnia-S1-FIMR</vt:lpstr>
      <vt:lpstr>Wyniki rekrutacji na studia I stopnia - NW1-FIMR</vt:lpstr>
      <vt:lpstr>Wyniki rekrutacji na studia II stopnia- S2-EK</vt:lpstr>
      <vt:lpstr>Wyniki rekrutacji na studia II stopnia - S2-FIR</vt:lpstr>
      <vt:lpstr>Wyniki rekrutacji na studia II stopnia-S2-IiE</vt:lpstr>
      <vt:lpstr>Wyniki rekrutacji na studia II stopnia-NW2-EK Ekonomia; Finanse i Rachunkowość; Informatyka i Ekonometria, studia niestacjonarne wieczorowe magisterskie, od roku 2023/2024 rekrutacja rozłączna na każdy kierunek </vt:lpstr>
      <vt:lpstr>Wyniki rekrutacji na studia II stopnia - NZ2-EK</vt:lpstr>
      <vt:lpstr>Wyniki rekrutacji na studia II stopnia - S2-DS</vt:lpstr>
      <vt:lpstr>Wyniki rekrutacji na studia II stopnia - NW2-DS</vt:lpstr>
      <vt:lpstr>Wyniki rekrutacji na studia II stopnia - S2-EM</vt:lpstr>
      <vt:lpstr>Wyniki rekrutacji na studia II stopnia - S2-QF</vt:lpstr>
      <vt:lpstr>Wyniki rekrutacji na studia II stopnia - NW2-QF</vt:lpstr>
      <vt:lpstr>Całościowe zestawienie przyjętych z 5 ostatnich lat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Chmura Maja</dc:creator>
  <cp:lastModifiedBy>Monika Oponowicz</cp:lastModifiedBy>
  <cp:revision>5</cp:revision>
  <dcterms:created xsi:type="dcterms:W3CDTF">2023-07-23T19:13:17Z</dcterms:created>
  <dcterms:modified xsi:type="dcterms:W3CDTF">2025-01-29T10:48:12Z</dcterms:modified>
</cp:coreProperties>
</file>