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8bedd139d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8bedd139d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8bedd139d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a8bedd139d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8bedd139d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a8bedd139d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9c7a406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9c7a406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8bedd139d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a8bedd139d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9c7a4066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9c7a4066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8bedd139d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a8bedd139d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9c7a4066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9c7a4066b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8bedd139d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a8bedd139d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8bedd139d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a8bedd139d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8bedd139d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a8bedd139d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8bedd139d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a8bedd139d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8bedd139d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a8bedd139d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8bedd139d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a8bedd139d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9c7a4066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9c7a4066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8bedd139d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a8bedd139d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9c7a4066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9c7a4066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9c7a4066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9c7a4066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8bedd139d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a8bedd139d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rostat/statistics-explained/index.php/Archive:Patent_statistics#Further_Eurostat_information" TargetMode="External"/><Relationship Id="rId13" Type="http://schemas.openxmlformats.org/officeDocument/2006/relationships/hyperlink" Target="https://sbc.org.pl/Content/82641/Aptekarz-2003-09.pdf" TargetMode="External"/><Relationship Id="rId3" Type="http://schemas.openxmlformats.org/officeDocument/2006/relationships/hyperlink" Target="https://www.researchgate.net/publication/277966625_Efektywnosc_patentu_Ekonomiczna_analiza_prawa_wlasnosci_przemyslowej" TargetMode="External"/><Relationship Id="rId7" Type="http://schemas.openxmlformats.org/officeDocument/2006/relationships/hyperlink" Target="https://www.epo.org/about-us/annual-reports-statistics/statistics.html" TargetMode="External"/><Relationship Id="rId12" Type="http://schemas.openxmlformats.org/officeDocument/2006/relationships/hyperlink" Target="http://www.bibliotekacyfrowa.pl/Content/95510/PDF/System_patentowy_w_gospodarowaniu_wiedza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ondaq.com/patent/1000974/recent-trend-on-business-method-patents-in-japan" TargetMode="External"/><Relationship Id="rId11" Type="http://schemas.openxmlformats.org/officeDocument/2006/relationships/hyperlink" Target="https://www.producencilekow.pl/wp-content/uploads/2017/11/wer_803236_IP_Barriers_web_Pol.pdf" TargetMode="External"/><Relationship Id="rId5" Type="http://schemas.openxmlformats.org/officeDocument/2006/relationships/hyperlink" Target="https://mfiles.pl/pl/index.php/Patent" TargetMode="External"/><Relationship Id="rId10" Type="http://schemas.openxmlformats.org/officeDocument/2006/relationships/hyperlink" Target="https://mpra.ub.uni-muenchen.de/73619/1/MPRA_paper_73619.pdf" TargetMode="External"/><Relationship Id="rId4" Type="http://schemas.openxmlformats.org/officeDocument/2006/relationships/hyperlink" Target="https://www.obserwatorfinansowy.pl/tematyka/makroekonomia/trendy-gospodarcze/patenty-kontra-postep/" TargetMode="External"/><Relationship Id="rId9" Type="http://schemas.openxmlformats.org/officeDocument/2006/relationships/hyperlink" Target="https://www.inventorsdigest.com/articles/basics-of-a-licensing-deal/" TargetMode="External"/><Relationship Id="rId14" Type="http://schemas.openxmlformats.org/officeDocument/2006/relationships/hyperlink" Target="https://www.economist.com/international/2015/08/08/a-question-of-utili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files.pl/pl/index.php/Monopo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files.pl/pl/index.php/Motywacj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pl" sz="4100" dirty="0">
                <a:latin typeface="Arial"/>
                <a:ea typeface="Arial"/>
                <a:cs typeface="Arial"/>
                <a:sym typeface="Arial"/>
              </a:rPr>
              <a:t>Studium przypadku interwencji:</a:t>
            </a:r>
            <a:br>
              <a:rPr lang="pl" sz="4100" dirty="0">
                <a:latin typeface="Arial"/>
                <a:ea typeface="Arial"/>
                <a:cs typeface="Arial"/>
                <a:sym typeface="Arial"/>
              </a:rPr>
            </a:br>
            <a:r>
              <a:rPr lang="pl" sz="4100" dirty="0">
                <a:latin typeface="Arial"/>
                <a:ea typeface="Arial"/>
                <a:cs typeface="Arial"/>
                <a:sym typeface="Arial"/>
              </a:rPr>
              <a:t>Patenty</a:t>
            </a:r>
            <a:endParaRPr sz="4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" sz="1100" dirty="0">
                <a:latin typeface="Arial"/>
                <a:ea typeface="Arial"/>
                <a:cs typeface="Arial"/>
                <a:sym typeface="Arial"/>
              </a:rPr>
              <a:t>Adam Kiełbiński </a:t>
            </a:r>
            <a:br>
              <a:rPr lang="pl" sz="1100" dirty="0">
                <a:latin typeface="Arial"/>
                <a:ea typeface="Arial"/>
                <a:cs typeface="Arial"/>
                <a:sym typeface="Arial"/>
              </a:rPr>
            </a:br>
            <a:r>
              <a:rPr lang="pl" sz="1100" dirty="0">
                <a:latin typeface="Arial"/>
                <a:ea typeface="Arial"/>
                <a:cs typeface="Arial"/>
                <a:sym typeface="Arial"/>
              </a:rPr>
              <a:t>Jakub Wolender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1400" dirty="0">
                <a:latin typeface="+mj-lt"/>
              </a:rPr>
              <a:t>Przypadek trolla  patentowego</a:t>
            </a:r>
            <a:endParaRPr sz="1400" dirty="0">
              <a:latin typeface="+mj-lt"/>
            </a:endParaRPr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17780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1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 największego patentowego trolla uchodzi amerykańska firma Intellectual Ventures, która chwali się na swoich stronach, że „w ciągu swojego istnienia skupiła z rynku 70 tys. patentów” z dziedzin takich, jak rolnictwo, energia, finanse, IT, czy medycyna.</a:t>
            </a:r>
            <a:endParaRPr sz="1100" dirty="0"/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112" y="2301166"/>
            <a:ext cx="1390111" cy="154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" sz="1400" dirty="0">
                <a:latin typeface="+mj-lt"/>
              </a:rPr>
              <a:t>Rozwiązania kwestii patentowej</a:t>
            </a:r>
            <a:endParaRPr sz="1400" dirty="0">
              <a:latin typeface="+mj-lt"/>
            </a:endParaRPr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841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pl-PL" sz="1100" dirty="0">
                <a:latin typeface="+mn-lt"/>
              </a:rPr>
              <a:t>Korzyści z patentu a koszt</a:t>
            </a:r>
          </a:p>
          <a:p>
            <a:pPr marL="177800" lvl="0" indent="-1841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pl-PL" sz="1100" dirty="0">
                <a:latin typeface="+mn-lt"/>
              </a:rPr>
              <a:t>Czy prawo patentowe skorelowane jest z wynalazczością?</a:t>
            </a: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 lang="pl" sz="1100" dirty="0">
              <a:latin typeface="+mn-lt"/>
            </a:endParaRPr>
          </a:p>
          <a:p>
            <a:pPr marL="177800" lvl="0" indent="-1841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pl" sz="1100" dirty="0">
                <a:latin typeface="+mn-lt"/>
              </a:rPr>
              <a:t>Zależnie od siły rynkowej monopolu (szerokość patentu)</a:t>
            </a:r>
            <a:endParaRPr sz="1100" dirty="0">
              <a:latin typeface="+mn-lt"/>
            </a:endParaRPr>
          </a:p>
          <a:p>
            <a:pPr marL="177800" lvl="0" indent="-1841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pl" sz="1100" dirty="0">
                <a:latin typeface="+mn-lt"/>
              </a:rPr>
              <a:t>Jak łatwo opracować następne wynalazki? (wysokość patentu)</a:t>
            </a:r>
            <a:endParaRPr sz="1100" dirty="0">
              <a:latin typeface="+mn-lt"/>
            </a:endParaRPr>
          </a:p>
          <a:p>
            <a:pPr marL="177800" lvl="0" indent="-1841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pl" sz="1100" dirty="0">
                <a:latin typeface="+mn-lt"/>
              </a:rPr>
              <a:t>Optymalny czas trwania patentu (długość patentu)</a:t>
            </a:r>
            <a:endParaRPr sz="1100" dirty="0">
              <a:latin typeface="+mn-lt"/>
            </a:endParaRPr>
          </a:p>
          <a:p>
            <a:pPr marL="177800" lvl="0" indent="-1841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pl" sz="1100" dirty="0">
                <a:latin typeface="+mn-lt"/>
              </a:rPr>
              <a:t>Zezwalanie na patentowanie metody produkcji, a nie samego produktu</a:t>
            </a:r>
          </a:p>
          <a:p>
            <a:pPr marL="177800" lvl="0" indent="-1841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endParaRPr sz="11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latin typeface="+mj-lt"/>
              </a:rPr>
              <a:t>Zależność między kosztami patentu a wydatkami na R&amp;D (w % PKB) </a:t>
            </a:r>
            <a:endParaRPr sz="1400" dirty="0">
              <a:latin typeface="+mj-lt"/>
            </a:endParaRPr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 l="1754"/>
          <a:stretch/>
        </p:blipFill>
        <p:spPr>
          <a:xfrm>
            <a:off x="2114550" y="946581"/>
            <a:ext cx="4508206" cy="374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3;p32">
            <a:extLst>
              <a:ext uri="{FF2B5EF4-FFF2-40B4-BE49-F238E27FC236}">
                <a16:creationId xmlns:a16="http://schemas.microsoft.com/office/drawing/2014/main" id="{C3A33352-8B24-40D3-8964-DD221A84E545}"/>
              </a:ext>
            </a:extLst>
          </p:cNvPr>
          <p:cNvSpPr txBox="1">
            <a:spLocks/>
          </p:cNvSpPr>
          <p:nvPr/>
        </p:nvSpPr>
        <p:spPr>
          <a:xfrm>
            <a:off x="721520" y="4632619"/>
            <a:ext cx="7586662" cy="31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900" dirty="0" err="1">
                <a:solidFill>
                  <a:schemeClr val="tx1"/>
                </a:solidFill>
              </a:rPr>
              <a:t>Ryc</a:t>
            </a:r>
            <a:r>
              <a:rPr lang="en-GB" sz="900" dirty="0">
                <a:solidFill>
                  <a:schemeClr val="tx1"/>
                </a:solidFill>
              </a:rPr>
              <a:t>. </a:t>
            </a:r>
            <a:r>
              <a:rPr lang="pl-PL" sz="900" dirty="0">
                <a:solidFill>
                  <a:schemeClr val="tx1"/>
                </a:solidFill>
              </a:rPr>
              <a:t>3</a:t>
            </a:r>
            <a:r>
              <a:rPr lang="en-GB" sz="900" dirty="0">
                <a:solidFill>
                  <a:schemeClr val="tx1"/>
                </a:solidFill>
              </a:rPr>
              <a:t> – </a:t>
            </a:r>
            <a:r>
              <a:rPr lang="en-GB" sz="900" dirty="0" err="1">
                <a:solidFill>
                  <a:schemeClr val="tx1"/>
                </a:solidFill>
              </a:rPr>
              <a:t>Everis</a:t>
            </a:r>
            <a:r>
              <a:rPr lang="en-GB" sz="900" dirty="0">
                <a:solidFill>
                  <a:schemeClr val="tx1"/>
                </a:solidFill>
              </a:rPr>
              <a:t> Spain </a:t>
            </a:r>
            <a:r>
              <a:rPr lang="en-GB" sz="900" dirty="0" err="1">
                <a:solidFill>
                  <a:schemeClr val="tx1"/>
                </a:solidFill>
              </a:rPr>
              <a:t>S.L.U</a:t>
            </a:r>
            <a:r>
              <a:rPr lang="en-GB" sz="900" dirty="0">
                <a:solidFill>
                  <a:schemeClr val="tx1"/>
                </a:solidFill>
              </a:rPr>
              <a:t>. – Madrid, </a:t>
            </a:r>
            <a:r>
              <a:rPr lang="en-GB" sz="900" i="1" dirty="0">
                <a:solidFill>
                  <a:schemeClr val="tx1"/>
                </a:solidFill>
              </a:rPr>
              <a:t>Patent costs and impact on innovation</a:t>
            </a:r>
            <a:r>
              <a:rPr lang="en-GB" sz="900" dirty="0">
                <a:solidFill>
                  <a:schemeClr val="tx1"/>
                </a:solidFill>
              </a:rPr>
              <a:t>, Luxembourg: Publications Office of the European Union, 2015.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1257300" y="268863"/>
            <a:ext cx="6745919" cy="99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pl" sz="1400" dirty="0">
                <a:latin typeface="+mj-lt"/>
                <a:ea typeface="Arial"/>
                <a:cs typeface="Arial"/>
                <a:sym typeface="Arial"/>
              </a:rPr>
              <a:t>Optymalny czas trwania patentu</a:t>
            </a:r>
            <a:endParaRPr sz="14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7"/>
          <p:cNvSpPr txBox="1"/>
          <p:nvPr/>
        </p:nvSpPr>
        <p:spPr>
          <a:xfrm>
            <a:off x="2128018" y="4384908"/>
            <a:ext cx="542270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Ryc. 4 Optymalny czas trwania patentu – na podstawie Varian H. Mikroekonomia. Kurs średni. Ujęcie nowoczesne. 2005 (p. 424)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7"/>
          <p:cNvPicPr preferRelativeResize="0"/>
          <p:nvPr/>
        </p:nvPicPr>
        <p:blipFill rotWithShape="1">
          <a:blip r:embed="rId3">
            <a:alphaModFix/>
          </a:blip>
          <a:srcRect l="7058" t="10549" r="29234" b="32551"/>
          <a:stretch/>
        </p:blipFill>
        <p:spPr>
          <a:xfrm>
            <a:off x="2233375" y="1103350"/>
            <a:ext cx="4899226" cy="328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pl" sz="1400" dirty="0">
                <a:latin typeface="+mj-lt"/>
                <a:ea typeface="Arial"/>
                <a:cs typeface="Arial"/>
                <a:sym typeface="Arial"/>
              </a:rPr>
              <a:t>Optymalny czas trwania patentu</a:t>
            </a:r>
            <a:endParaRPr sz="4000" dirty="0">
              <a:latin typeface="+mj-lt"/>
            </a:endParaRPr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" sz="1100" dirty="0">
                <a:solidFill>
                  <a:srgbClr val="000000"/>
                </a:solidFill>
                <a:latin typeface="+mn-lt"/>
              </a:rPr>
              <a:t>T* - optymalny czas </a:t>
            </a:r>
            <a:endParaRPr sz="11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" sz="1100" dirty="0">
                <a:solidFill>
                  <a:srgbClr val="000000"/>
                </a:solidFill>
                <a:latin typeface="+mn-lt"/>
              </a:rPr>
              <a:t>F - koszta firmy (opracowania i wdrożenia wynalazku)</a:t>
            </a:r>
            <a:endParaRPr sz="11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" sz="11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Π - zysk monopolu w jednym okresie t</a:t>
            </a:r>
            <a:endParaRPr sz="11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" sz="1100" dirty="0">
                <a:solidFill>
                  <a:srgbClr val="000000"/>
                </a:solidFill>
                <a:latin typeface="+mn-lt"/>
              </a:rPr>
              <a:t>r - stopa dyskontowa</a:t>
            </a:r>
            <a:br>
              <a:rPr lang="pl" sz="1100" dirty="0">
                <a:latin typeface="+mn-lt"/>
              </a:rPr>
            </a:br>
            <a:endParaRPr sz="1100" dirty="0">
              <a:latin typeface="+mn-l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" sz="800" dirty="0">
                <a:latin typeface="+mn-lt"/>
              </a:rPr>
              <a:t>Na podstawie Langinier C., Moschini G. The Economics of Patents: An Overview. February 2002 Center for Agricultural and Rural Development Iowa State University 2002</a:t>
            </a:r>
            <a:endParaRPr sz="800" dirty="0">
              <a:latin typeface="+mn-lt"/>
            </a:endParaRPr>
          </a:p>
        </p:txBody>
      </p:sp>
      <p:pic>
        <p:nvPicPr>
          <p:cNvPr id="214" name="Google Shape;2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662" y="1268044"/>
            <a:ext cx="2448676" cy="7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584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1400" dirty="0"/>
              <a:t>Różnice między patentami farmaceutycznymi, a software</a:t>
            </a:r>
            <a:endParaRPr sz="1400" dirty="0"/>
          </a:p>
        </p:txBody>
      </p:sp>
      <p:sp>
        <p:nvSpPr>
          <p:cNvPr id="220" name="Google Shape;220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00" y="1483125"/>
            <a:ext cx="4754101" cy="267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545" y="1483125"/>
            <a:ext cx="4013430" cy="2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9" name="Google Shape;2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662" y="0"/>
            <a:ext cx="507758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3;p32">
            <a:extLst>
              <a:ext uri="{FF2B5EF4-FFF2-40B4-BE49-F238E27FC236}">
                <a16:creationId xmlns:a16="http://schemas.microsoft.com/office/drawing/2014/main" id="{5670AC2D-BB35-4A95-9EA4-8719E69E3B98}"/>
              </a:ext>
            </a:extLst>
          </p:cNvPr>
          <p:cNvSpPr txBox="1">
            <a:spLocks/>
          </p:cNvSpPr>
          <p:nvPr/>
        </p:nvSpPr>
        <p:spPr>
          <a:xfrm>
            <a:off x="7223250" y="3418800"/>
            <a:ext cx="1063500" cy="154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900" dirty="0" err="1">
                <a:solidFill>
                  <a:schemeClr val="tx1"/>
                </a:solidFill>
              </a:rPr>
              <a:t>Ryc</a:t>
            </a:r>
            <a:r>
              <a:rPr lang="en-GB" sz="900" dirty="0">
                <a:solidFill>
                  <a:schemeClr val="tx1"/>
                </a:solidFill>
              </a:rPr>
              <a:t>. </a:t>
            </a:r>
            <a:r>
              <a:rPr lang="pl-PL" sz="900" dirty="0">
                <a:solidFill>
                  <a:schemeClr val="tx1"/>
                </a:solidFill>
              </a:rPr>
              <a:t>5</a:t>
            </a:r>
            <a:r>
              <a:rPr lang="en-GB" sz="900" dirty="0">
                <a:solidFill>
                  <a:schemeClr val="tx1"/>
                </a:solidFill>
              </a:rPr>
              <a:t> –</a:t>
            </a:r>
            <a:r>
              <a:rPr lang="en-GB" sz="900" dirty="0" err="1">
                <a:solidFill>
                  <a:schemeClr val="tx1"/>
                </a:solidFill>
              </a:rPr>
              <a:t>Everis</a:t>
            </a:r>
            <a:r>
              <a:rPr lang="en-GB" sz="900" dirty="0">
                <a:solidFill>
                  <a:schemeClr val="tx1"/>
                </a:solidFill>
              </a:rPr>
              <a:t> Spain </a:t>
            </a:r>
            <a:r>
              <a:rPr lang="en-GB" sz="900" dirty="0" err="1">
                <a:solidFill>
                  <a:schemeClr val="tx1"/>
                </a:solidFill>
              </a:rPr>
              <a:t>S.L.U</a:t>
            </a:r>
            <a:r>
              <a:rPr lang="en-GB" sz="900" dirty="0">
                <a:solidFill>
                  <a:schemeClr val="tx1"/>
                </a:solidFill>
              </a:rPr>
              <a:t>. – Madrid, </a:t>
            </a:r>
            <a:r>
              <a:rPr lang="en-GB" sz="900" i="1" dirty="0">
                <a:solidFill>
                  <a:schemeClr val="tx1"/>
                </a:solidFill>
              </a:rPr>
              <a:t>Patent costs and impact on innovation</a:t>
            </a:r>
            <a:r>
              <a:rPr lang="en-GB" sz="900" dirty="0">
                <a:solidFill>
                  <a:schemeClr val="tx1"/>
                </a:solidFill>
              </a:rPr>
              <a:t>, Luxembourg: Publications Office of the European Union, 2015.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1400" dirty="0">
                <a:latin typeface="+mj-lt"/>
              </a:rPr>
              <a:t>Podejście do patentów (Historycznie)</a:t>
            </a:r>
            <a:endParaRPr sz="1400" dirty="0">
              <a:latin typeface="+mj-lt"/>
            </a:endParaRPr>
          </a:p>
        </p:txBody>
      </p:sp>
      <p:sp>
        <p:nvSpPr>
          <p:cNvPr id="235" name="Google Shape;235;p41"/>
          <p:cNvSpPr txBox="1">
            <a:spLocks noGrp="1"/>
          </p:cNvSpPr>
          <p:nvPr>
            <p:ph type="body" idx="1"/>
          </p:nvPr>
        </p:nvSpPr>
        <p:spPr>
          <a:xfrm>
            <a:off x="628650" y="13491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 sz="1100" b="0" i="0" dirty="0">
              <a:solidFill>
                <a:srgbClr val="000000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pl" sz="1100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W wersji nieoficjalnej James Watt, wyprzedził innych inżynierów pracujących z nim nad maszyną parową w wyścigu po prawną ochronę wynalazku, i czerpał korzyści z tego monopolu. Natomiast faktyczny silny rozwój jego wynalazku nastąpił po 1800 roku w którym patent wygasł.</a:t>
            </a:r>
            <a:endParaRPr sz="1100" dirty="0">
              <a:solidFill>
                <a:srgbClr val="000000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 sz="1100" dirty="0">
              <a:solidFill>
                <a:srgbClr val="000000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pl" sz="1100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Wielu badaczy nie zważało jednak na patenty.</a:t>
            </a:r>
            <a:endParaRPr sz="1100" dirty="0">
              <a:solidFill>
                <a:srgbClr val="000000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 sz="1100" dirty="0">
              <a:solidFill>
                <a:srgbClr val="000000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pl" sz="1100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Elon Musk w myśli przyśpieszenia rozwoju transportu ,,uwolnił” patenty Tesli </a:t>
            </a:r>
            <a:endParaRPr sz="1100" dirty="0">
              <a:solidFill>
                <a:srgbClr val="000000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pl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625" y="1852625"/>
            <a:ext cx="2376348" cy="302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1400" dirty="0">
                <a:latin typeface="+mj-lt"/>
              </a:rPr>
              <a:t>Komentarze</a:t>
            </a:r>
            <a:endParaRPr sz="1400" dirty="0">
              <a:latin typeface="+mj-lt"/>
            </a:endParaRPr>
          </a:p>
        </p:txBody>
      </p:sp>
      <p:sp>
        <p:nvSpPr>
          <p:cNvPr id="242" name="Google Shape;242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pl" sz="1100" b="0" i="0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Postęp zwykle odbywa się dzięki dużej liczbie małych kroków, a każdy kolejny krok opiera się na poprzednich. Jeśli te kroki można patentować, to posiadacze patentów mogą efektywnie blokować, a przynajmniej spowalniać postęp poprzez ustanawianie wysokich opłat licencyjnych – uważa prof. Eric Maskin, laureat Nagrody Nobla z ekonomii.</a:t>
            </a:r>
            <a:endParaRPr sz="1100" b="0" i="0" dirty="0">
              <a:solidFill>
                <a:srgbClr val="000000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1100" dirty="0"/>
              <a:t>Linki do wykorzystanych dokumentów</a:t>
            </a:r>
            <a:endParaRPr sz="1100" dirty="0"/>
          </a:p>
        </p:txBody>
      </p:sp>
      <p:sp>
        <p:nvSpPr>
          <p:cNvPr id="248" name="Google Shape;248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3"/>
              </a:rPr>
              <a:t>https://www.researchgate.net/publication/277966625_Efektywnosc_patentu_Ekonomiczna_analiza_prawa_wlasnosci_przemyslowej</a:t>
            </a:r>
            <a:endParaRPr sz="1100" dirty="0"/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4"/>
              </a:rPr>
              <a:t>https://www.obserwatorfinansowy.pl/tematyka/makroekonomia/trendy-gospodarcze/patenty-kontra-postep/</a:t>
            </a:r>
            <a:endParaRPr lang="pl" sz="1200" u="sng" dirty="0">
              <a:solidFill>
                <a:schemeClr val="hlink"/>
              </a:solidFill>
            </a:endParaRPr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5"/>
              </a:rPr>
              <a:t>https://mfiles.pl/pl/index.php/Patent</a:t>
            </a:r>
            <a:endParaRPr sz="1200" dirty="0"/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6"/>
              </a:rPr>
              <a:t>https://www.mondaq.com/patent/1000974/recent-trend-on-business-method-patents-in-japan</a:t>
            </a:r>
            <a:r>
              <a:rPr lang="pl" sz="1200" dirty="0"/>
              <a:t> </a:t>
            </a:r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7"/>
              </a:rPr>
              <a:t>https://www.epo.org/about-us/annual-reports-statistics/statistics.html</a:t>
            </a:r>
            <a:r>
              <a:rPr lang="pl" sz="1200" dirty="0"/>
              <a:t> </a:t>
            </a:r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8"/>
              </a:rPr>
              <a:t>https://ec.europa.eu/eurostat/statistics-explained/index.php/Archive:Patent_statistics#Further_Eurostat_information</a:t>
            </a:r>
            <a:endParaRPr lang="pl" sz="1200" u="sng" dirty="0">
              <a:solidFill>
                <a:schemeClr val="hlink"/>
              </a:solidFill>
            </a:endParaRPr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9"/>
              </a:rPr>
              <a:t>https://www.inventorsdigest.com/articles/basics-of-a-licensing-deal/</a:t>
            </a:r>
            <a:r>
              <a:rPr lang="pl" sz="1200" dirty="0"/>
              <a:t> </a:t>
            </a:r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10"/>
              </a:rPr>
              <a:t>https://mpra.ub.uni-muenchen.de/73619/1/MPRA_paper_73619.pdf</a:t>
            </a:r>
            <a:r>
              <a:rPr lang="pl" sz="1200" dirty="0"/>
              <a:t> </a:t>
            </a:r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11"/>
              </a:rPr>
              <a:t>https://www.producencilekow.pl/wp-content/uploads/2017/11/wer_803236_IP_Barriers_web_Pol.pdf</a:t>
            </a:r>
            <a:endParaRPr lang="pl" sz="1200" u="sng" dirty="0">
              <a:solidFill>
                <a:schemeClr val="hlink"/>
              </a:solidFill>
            </a:endParaRPr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12"/>
              </a:rPr>
              <a:t>http://www.bibliotekacyfrowa.pl/Content/95510/PDF/System_patentowy_w_gospodarowaniu_wiedza.pdf</a:t>
            </a:r>
            <a:endParaRPr sz="1100" dirty="0"/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13"/>
              </a:rPr>
              <a:t>https://sbc.org.pl/Content/82641/Aptekarz-2003-09.pdf</a:t>
            </a:r>
            <a:r>
              <a:rPr lang="pl" sz="1200" dirty="0"/>
              <a:t> </a:t>
            </a:r>
          </a:p>
          <a:p>
            <a:pPr marL="177800" lvl="0" indent="-1778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pl" sz="1200" u="sng" dirty="0">
                <a:solidFill>
                  <a:schemeClr val="hlink"/>
                </a:solidFill>
                <a:hlinkClick r:id="rId14"/>
              </a:rPr>
              <a:t>https://www.economist.com/international/2015/08/08/a-question-of-utility</a:t>
            </a: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1400" dirty="0">
                <a:latin typeface="+mj-lt"/>
              </a:rPr>
              <a:t>Co to są patenty?</a:t>
            </a:r>
            <a:endParaRPr sz="1400" dirty="0">
              <a:latin typeface="+mj-lt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200" i="0" dirty="0">
              <a:solidFill>
                <a:srgbClr val="202124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02124"/>
              </a:buClr>
              <a:buSzPts val="2100"/>
              <a:buNone/>
            </a:pPr>
            <a:r>
              <a:rPr lang="pl" sz="1200" b="1" dirty="0">
                <a:solidFill>
                  <a:srgbClr val="202124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  <a:sym typeface="Verdana"/>
              </a:rPr>
              <a:t>Patent</a:t>
            </a:r>
            <a:r>
              <a:rPr lang="pl" sz="1200" dirty="0">
                <a:solidFill>
                  <a:srgbClr val="202124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  <a:sym typeface="Verdana"/>
              </a:rPr>
              <a:t> jest to prawo do wyłącznego korzystania z wynalazku przez określony czas, w sposób zarobkowy (przemysłowy, handlowy) na terytorium danego państwa lub państw, przyznane przez kompetentny organ państwowy, regionalny lub międzynarodowy. </a:t>
            </a:r>
            <a:r>
              <a:rPr lang="pl" sz="1150" dirty="0">
                <a:solidFill>
                  <a:srgbClr val="001133"/>
                </a:solidFill>
                <a:highlight>
                  <a:srgbClr val="FFFFFF"/>
                </a:highlight>
                <a:latin typeface="+mn-lt"/>
                <a:ea typeface="Helvetica Neue"/>
                <a:cs typeface="Helvetica Neue"/>
                <a:sym typeface="Helvetica Neue"/>
              </a:rPr>
              <a:t>(E. Okoń-Horodyńska, T. Sierotowicz, R. Wisła 2012, s. 11)</a:t>
            </a:r>
            <a:endParaRPr sz="1200" dirty="0">
              <a:latin typeface="+mn-lt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02124"/>
              </a:buClr>
              <a:buSzPts val="2100"/>
              <a:buNone/>
            </a:pPr>
            <a:r>
              <a:rPr lang="pl" sz="1200" i="0" dirty="0">
                <a:solidFill>
                  <a:srgbClr val="202124"/>
                </a:solidFill>
                <a:latin typeface="+mn-lt"/>
                <a:ea typeface="Verdana"/>
                <a:cs typeface="Verdana"/>
                <a:sym typeface="Verdana"/>
              </a:rPr>
              <a:t>W praktyce </a:t>
            </a:r>
            <a:r>
              <a:rPr lang="pl" sz="1200" b="1" i="0" dirty="0">
                <a:solidFill>
                  <a:srgbClr val="202124"/>
                </a:solidFill>
                <a:latin typeface="+mn-lt"/>
                <a:ea typeface="Verdana"/>
                <a:cs typeface="Verdana"/>
                <a:sym typeface="Verdana"/>
              </a:rPr>
              <a:t>patent</a:t>
            </a:r>
            <a:r>
              <a:rPr lang="pl" sz="1200" i="0" dirty="0">
                <a:solidFill>
                  <a:srgbClr val="202124"/>
                </a:solidFill>
                <a:latin typeface="+mn-lt"/>
                <a:ea typeface="Verdana"/>
                <a:cs typeface="Verdana"/>
                <a:sym typeface="Verdana"/>
              </a:rPr>
              <a:t> na dany wynalazek oznacza wyłączenie ze stosowania w produkcji dóbr bez zezwolenia autora wynalazku. (R. Hall 2002, s. 96)</a:t>
            </a:r>
            <a:endParaRPr sz="1200" i="0" dirty="0">
              <a:solidFill>
                <a:srgbClr val="202124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02124"/>
              </a:buClr>
              <a:buSzPts val="2100"/>
              <a:buNone/>
            </a:pPr>
            <a:endParaRPr sz="1200" dirty="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1400" dirty="0">
                <a:latin typeface="+mj-lt"/>
              </a:rPr>
              <a:t>Kryteria otrzymania patentu w Polsce</a:t>
            </a:r>
            <a:endParaRPr sz="1400" dirty="0">
              <a:latin typeface="+mj-lt"/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pl" sz="1100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pl" sz="1100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pl" sz="1100" dirty="0">
                <a:latin typeface="+mn-lt"/>
              </a:rPr>
              <a:t>• są nowe, czyli nie są częścią istniejącego wcześniej stanu techniki; </a:t>
            </a:r>
            <a:endParaRPr sz="1100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pl" sz="1100" dirty="0">
                <a:latin typeface="+mn-lt"/>
              </a:rPr>
              <a:t>• posiadają poziom wynalazczy, czyli dla specjalisty w danej branży nie wynikają w sposób oczywisty ze stanu techniki; </a:t>
            </a:r>
            <a:endParaRPr sz="1100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pl" sz="1100" dirty="0">
                <a:latin typeface="+mn-lt"/>
              </a:rPr>
              <a:t>• oraz nadają się do przemysłowego zastosowania, rozumianego szeroko jako możliwość wykorzystania w działalności przemysłowej, w tym także w rolnictwie</a:t>
            </a:r>
            <a:endParaRPr sz="1100" dirty="0">
              <a:latin typeface="+mn-lt"/>
            </a:endParaRPr>
          </a:p>
          <a:p>
            <a:pPr marL="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 dirty="0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W definicji legalnej wynalazku nie mieszczą się jednak np: odkrycia, teorie naukowe i metody matematyczne;</a:t>
            </a:r>
            <a:endParaRPr sz="1100" dirty="0"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  <a:p>
            <a:pPr marL="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1400" dirty="0">
                <a:latin typeface="+mj-lt"/>
              </a:rPr>
              <a:t>Po co się je ustanawia? (korzyści patentów)</a:t>
            </a:r>
            <a:endParaRPr sz="1400" dirty="0">
              <a:latin typeface="+mj-lt"/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413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33"/>
              </a:buClr>
              <a:buSzPts val="1100"/>
              <a:buFont typeface="Arial" panose="020B0604020202020204" pitchFamily="34" charset="0"/>
              <a:buChar char="•"/>
            </a:pPr>
            <a:r>
              <a:rPr lang="pl" sz="1100" b="0" i="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Patenty zapewniają wynalazcom czasowy</a:t>
            </a:r>
            <a:r>
              <a:rPr lang="pl" sz="1100" i="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 </a:t>
            </a:r>
            <a:r>
              <a:rPr lang="pl" sz="1100" i="0" strike="noStrike" dirty="0">
                <a:solidFill>
                  <a:schemeClr val="tx1"/>
                </a:solidFill>
                <a:uFill>
                  <a:noFill/>
                </a:uFill>
                <a:latin typeface="+mn-lt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monopol</a:t>
            </a:r>
            <a:r>
              <a:rPr lang="pl" sz="1100" b="0" i="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 prawny, co </a:t>
            </a:r>
            <a:r>
              <a:rPr lang="pl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ma być </a:t>
            </a:r>
            <a:r>
              <a:rPr lang="pl" sz="1100" b="0" i="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bodźcem do następnych wynalazków. Inaczej </a:t>
            </a:r>
            <a:r>
              <a:rPr lang="pl" sz="1100" b="0" i="0" strike="noStrike" dirty="0">
                <a:solidFill>
                  <a:schemeClr val="tx1"/>
                </a:solidFill>
                <a:uFill>
                  <a:noFill/>
                </a:uFill>
                <a:latin typeface="+mn-lt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motywacja</a:t>
            </a:r>
            <a:r>
              <a:rPr lang="pl" sz="1100" b="0" i="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 potencjalnych wynalazców byłaby słaba, bo przewidywaliby oni, iż zyski z udanych wynalazków zmniejszają się szybko pod wpływem konkurencji naśladowców (Begg, 2005, s.</a:t>
            </a:r>
            <a:r>
              <a:rPr lang="pl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208)</a:t>
            </a:r>
            <a:endParaRPr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3492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2413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33"/>
              </a:buClr>
              <a:buSzPts val="1100"/>
              <a:buFont typeface="Arial" panose="020B0604020202020204" pitchFamily="34" charset="0"/>
              <a:buChar char="•"/>
            </a:pPr>
            <a:r>
              <a:rPr lang="pl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Monopol taki jest jednak nazywany ,,monopolem społecznie zasłużonym”</a:t>
            </a:r>
            <a:endParaRPr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2413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133"/>
              </a:buClr>
              <a:buSzPts val="1100"/>
              <a:buFont typeface="Arial" panose="020B0604020202020204" pitchFamily="34" charset="0"/>
              <a:buChar char="•"/>
            </a:pPr>
            <a:r>
              <a:rPr lang="pl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Prawo do własności intelektualnej</a:t>
            </a:r>
          </a:p>
          <a:p>
            <a:pPr marL="2413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133"/>
              </a:buClr>
              <a:buSzPts val="1100"/>
              <a:buFont typeface="Arial" panose="020B0604020202020204" pitchFamily="34" charset="0"/>
              <a:buChar char="•"/>
            </a:pPr>
            <a:r>
              <a:rPr lang="pl" sz="1100" dirty="0">
                <a:solidFill>
                  <a:schemeClr val="tx1"/>
                </a:solidFill>
                <a:latin typeface="+mn-lt"/>
              </a:rPr>
              <a:t>Wynagrodzenie za ujawnienie tajemnicy - Podejście oparte na zapłacie za ujawnienie tajemnicy zakłada, że wynalazca i społeczeństwo dokonają transakcji biznesowej, w ramach której wynalazca ujawni swoją tajemną wiedzę w zamian za czasową ochronę w zakresie wyłączności jej wykorzystania. </a:t>
            </a:r>
            <a:endParaRPr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50" y="149150"/>
            <a:ext cx="4459950" cy="45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9150"/>
            <a:ext cx="4319824" cy="47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1400" dirty="0">
                <a:latin typeface="+mj-lt"/>
              </a:rPr>
              <a:t>Koszta związane z istnieniem patentu </a:t>
            </a:r>
            <a:endParaRPr sz="1400" dirty="0">
              <a:latin typeface="+mj-lt"/>
            </a:endParaRPr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endParaRPr lang="pl" sz="1100" dirty="0">
              <a:latin typeface="+mn-lt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pl" sz="1100" dirty="0">
                <a:latin typeface="+mn-lt"/>
              </a:rPr>
              <a:t>Koszta społeczne:  Bezpowrotna strata społeczna z tytułu monopolu; Wyższa cena </a:t>
            </a:r>
            <a:endParaRPr sz="1100" dirty="0">
              <a:latin typeface="+mn-lt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pl" sz="1100" dirty="0">
                <a:latin typeface="+mn-lt"/>
              </a:rPr>
              <a:t>Koszta firmy (głównie administracyjne): </a:t>
            </a:r>
            <a:endParaRPr sz="1100" dirty="0">
              <a:latin typeface="+mn-lt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l" sz="1100" dirty="0">
                <a:latin typeface="+mn-lt"/>
              </a:rPr>
              <a:t>rozpoznania i złożenia wniosku</a:t>
            </a:r>
            <a:endParaRPr sz="1100" dirty="0">
              <a:latin typeface="+mn-lt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l" sz="1100" dirty="0">
                <a:latin typeface="+mn-lt"/>
              </a:rPr>
              <a:t>przygotowania i monitorowania aplikacji </a:t>
            </a:r>
            <a:endParaRPr sz="1100" dirty="0">
              <a:latin typeface="+mn-lt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l" sz="1100" dirty="0">
                <a:latin typeface="+mn-lt"/>
              </a:rPr>
              <a:t>renegocjacji i utrzymania patentu </a:t>
            </a:r>
            <a:endParaRPr sz="1100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61" y="0"/>
            <a:ext cx="466447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3;p32">
            <a:extLst>
              <a:ext uri="{FF2B5EF4-FFF2-40B4-BE49-F238E27FC236}">
                <a16:creationId xmlns:a16="http://schemas.microsoft.com/office/drawing/2014/main" id="{A507F77B-0277-4BD4-BDED-C0B9416C7E40}"/>
              </a:ext>
            </a:extLst>
          </p:cNvPr>
          <p:cNvSpPr txBox="1">
            <a:spLocks/>
          </p:cNvSpPr>
          <p:nvPr/>
        </p:nvSpPr>
        <p:spPr>
          <a:xfrm rot="10800000" flipV="1">
            <a:off x="6904239" y="3540039"/>
            <a:ext cx="1421607" cy="170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900" dirty="0" err="1">
                <a:solidFill>
                  <a:schemeClr val="tx1"/>
                </a:solidFill>
              </a:rPr>
              <a:t>Ryc</a:t>
            </a:r>
            <a:r>
              <a:rPr lang="en-GB" sz="900" dirty="0">
                <a:solidFill>
                  <a:schemeClr val="tx1"/>
                </a:solidFill>
              </a:rPr>
              <a:t>. </a:t>
            </a:r>
            <a:r>
              <a:rPr lang="pl-PL" sz="900" dirty="0">
                <a:solidFill>
                  <a:schemeClr val="tx1"/>
                </a:solidFill>
              </a:rPr>
              <a:t>1</a:t>
            </a:r>
            <a:r>
              <a:rPr lang="en-GB" sz="900" dirty="0">
                <a:solidFill>
                  <a:schemeClr val="tx1"/>
                </a:solidFill>
              </a:rPr>
              <a:t> –  </a:t>
            </a:r>
            <a:r>
              <a:rPr lang="en-GB" sz="900" dirty="0" err="1">
                <a:solidFill>
                  <a:schemeClr val="tx1"/>
                </a:solidFill>
              </a:rPr>
              <a:t>Everis</a:t>
            </a:r>
            <a:r>
              <a:rPr lang="en-GB" sz="900" dirty="0">
                <a:solidFill>
                  <a:schemeClr val="tx1"/>
                </a:solidFill>
              </a:rPr>
              <a:t> Spain </a:t>
            </a:r>
            <a:r>
              <a:rPr lang="en-GB" sz="900" dirty="0" err="1">
                <a:solidFill>
                  <a:schemeClr val="tx1"/>
                </a:solidFill>
              </a:rPr>
              <a:t>S.L.U</a:t>
            </a:r>
            <a:r>
              <a:rPr lang="en-GB" sz="900" dirty="0">
                <a:solidFill>
                  <a:schemeClr val="tx1"/>
                </a:solidFill>
              </a:rPr>
              <a:t>. – Madrid, </a:t>
            </a:r>
            <a:r>
              <a:rPr lang="en-GB" sz="900" i="1" dirty="0">
                <a:solidFill>
                  <a:schemeClr val="tx1"/>
                </a:solidFill>
              </a:rPr>
              <a:t>Patent costs and impact on innovation</a:t>
            </a:r>
            <a:r>
              <a:rPr lang="en-GB" sz="900" dirty="0">
                <a:solidFill>
                  <a:schemeClr val="tx1"/>
                </a:solidFill>
              </a:rPr>
              <a:t>, Luxembourg: Publications Office of the European Union, 2015.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latin typeface="+mj-lt"/>
              </a:rPr>
              <a:t>Zależność między kosztami odnowienia patentu a komercyjnym użyciem patentu (w % wprowadzonych na rynek patentów)</a:t>
            </a:r>
            <a:endParaRPr sz="1400" dirty="0">
              <a:latin typeface="+mj-lt"/>
            </a:endParaRPr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700088" y="4011732"/>
            <a:ext cx="7586662" cy="31044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900" dirty="0">
                <a:solidFill>
                  <a:schemeClr val="tx1"/>
                </a:solidFill>
              </a:rPr>
              <a:t>Ryc. 2 – </a:t>
            </a:r>
            <a:r>
              <a:rPr lang="en-GB" sz="900" dirty="0" err="1">
                <a:solidFill>
                  <a:schemeClr val="tx1"/>
                </a:solidFill>
              </a:rPr>
              <a:t>Everis</a:t>
            </a:r>
            <a:r>
              <a:rPr lang="en-GB" sz="900" dirty="0">
                <a:solidFill>
                  <a:schemeClr val="tx1"/>
                </a:solidFill>
              </a:rPr>
              <a:t> Spain </a:t>
            </a:r>
            <a:r>
              <a:rPr lang="en-GB" sz="900" dirty="0" err="1">
                <a:solidFill>
                  <a:schemeClr val="tx1"/>
                </a:solidFill>
              </a:rPr>
              <a:t>S.L.U</a:t>
            </a:r>
            <a:r>
              <a:rPr lang="en-GB" sz="900" dirty="0">
                <a:solidFill>
                  <a:schemeClr val="tx1"/>
                </a:solidFill>
              </a:rPr>
              <a:t>. – Madrid</a:t>
            </a:r>
            <a:r>
              <a:rPr lang="pl-PL" sz="900" dirty="0">
                <a:solidFill>
                  <a:schemeClr val="tx1"/>
                </a:solidFill>
              </a:rPr>
              <a:t>, </a:t>
            </a:r>
            <a:r>
              <a:rPr lang="en-GB" sz="900" i="1" dirty="0">
                <a:solidFill>
                  <a:schemeClr val="tx1"/>
                </a:solidFill>
              </a:rPr>
              <a:t>Patent costs and impact on innovation</a:t>
            </a:r>
            <a:r>
              <a:rPr lang="pl-PL" sz="900" dirty="0">
                <a:solidFill>
                  <a:schemeClr val="tx1"/>
                </a:solidFill>
              </a:rPr>
              <a:t>,</a:t>
            </a:r>
            <a:r>
              <a:rPr lang="en-GB" sz="900" dirty="0">
                <a:solidFill>
                  <a:schemeClr val="tx1"/>
                </a:solidFill>
              </a:rPr>
              <a:t> Luxembourg: Publications Office of the European Union, 2015.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053" y="1369219"/>
            <a:ext cx="3737893" cy="264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1400" dirty="0">
                <a:latin typeface="+mj-lt"/>
              </a:rPr>
              <a:t>Nadużycia</a:t>
            </a:r>
            <a:endParaRPr sz="1400" dirty="0">
              <a:latin typeface="+mj-lt"/>
            </a:endParaRPr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841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l" sz="1100" dirty="0">
                <a:latin typeface="+mn-lt"/>
              </a:rPr>
              <a:t>tzw. Trolle patentowe</a:t>
            </a:r>
            <a:endParaRPr sz="1100" dirty="0">
              <a:latin typeface="+mn-lt"/>
            </a:endParaRPr>
          </a:p>
          <a:p>
            <a:pPr marL="177800" lvl="0" indent="-1587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</a:pPr>
            <a:r>
              <a:rPr lang="pl" sz="1100" dirty="0">
                <a:latin typeface="+mn-lt"/>
              </a:rPr>
              <a:t>Większe wydatki administracyjne firm niż na R&amp;D</a:t>
            </a:r>
            <a:endParaRPr sz="1100" dirty="0">
              <a:latin typeface="+mn-lt"/>
            </a:endParaRPr>
          </a:p>
          <a:p>
            <a:pPr marL="177800" lvl="0" indent="-1841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l" sz="1100" dirty="0">
                <a:latin typeface="+mn-lt"/>
              </a:rPr>
              <a:t>tzw. evergreening - Przedłużanie patentu poprzez drobne zmiany </a:t>
            </a:r>
            <a:endParaRPr sz="1100" dirty="0">
              <a:latin typeface="+mn-lt"/>
            </a:endParaRPr>
          </a:p>
          <a:p>
            <a:pPr marL="177800" lvl="0" indent="-1587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</a:pPr>
            <a:r>
              <a:rPr lang="pl" sz="1100" dirty="0">
                <a:latin typeface="+mn-lt"/>
              </a:rPr>
              <a:t>Wojny patentowe</a:t>
            </a:r>
            <a:endParaRPr sz="1100" dirty="0">
              <a:latin typeface="+mn-lt"/>
            </a:endParaRPr>
          </a:p>
          <a:p>
            <a:pPr marL="177800" lvl="0" indent="-1841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l" sz="1100" dirty="0">
                <a:latin typeface="+mn-lt"/>
              </a:rPr>
              <a:t>Lobbying</a:t>
            </a:r>
            <a:endParaRPr sz="1100" dirty="0">
              <a:latin typeface="+mn-lt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1066</Words>
  <Application>Microsoft Office PowerPoint</Application>
  <PresentationFormat>Pokaz na ekranie (16:9)</PresentationFormat>
  <Paragraphs>88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Open Sans</vt:lpstr>
      <vt:lpstr>Verdana</vt:lpstr>
      <vt:lpstr>Arial</vt:lpstr>
      <vt:lpstr>Calibri</vt:lpstr>
      <vt:lpstr>Simple Light</vt:lpstr>
      <vt:lpstr>Motyw pakietu Office</vt:lpstr>
      <vt:lpstr>Studium przypadku interwencji: Patenty</vt:lpstr>
      <vt:lpstr>Co to są patenty?</vt:lpstr>
      <vt:lpstr>Kryteria otrzymania patentu w Polsce</vt:lpstr>
      <vt:lpstr>Po co się je ustanawia? (korzyści patentów)</vt:lpstr>
      <vt:lpstr>Prezentacja programu PowerPoint</vt:lpstr>
      <vt:lpstr>Koszta związane z istnieniem patentu </vt:lpstr>
      <vt:lpstr>Prezentacja programu PowerPoint</vt:lpstr>
      <vt:lpstr>Zależność między kosztami odnowienia patentu a komercyjnym użyciem patentu (w % wprowadzonych na rynek patentów)</vt:lpstr>
      <vt:lpstr>Nadużycia</vt:lpstr>
      <vt:lpstr>Przypadek trolla  patentowego</vt:lpstr>
      <vt:lpstr>Rozwiązania kwestii patentowej</vt:lpstr>
      <vt:lpstr>Zależność między kosztami patentu a wydatkami na R&amp;D (w % PKB) </vt:lpstr>
      <vt:lpstr>Optymalny czas trwania patentu</vt:lpstr>
      <vt:lpstr>Optymalny czas trwania patentu</vt:lpstr>
      <vt:lpstr>Różnice między patentami farmaceutycznymi, a software</vt:lpstr>
      <vt:lpstr>Prezentacja programu PowerPoint</vt:lpstr>
      <vt:lpstr>Podejście do patentów (Historycznie)</vt:lpstr>
      <vt:lpstr>Komentarze</vt:lpstr>
      <vt:lpstr>Linki do wykorzystanych dokumentów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przypadku interwencji: Patenty</dc:title>
  <cp:lastModifiedBy>Jakub Wolender</cp:lastModifiedBy>
  <cp:revision>5</cp:revision>
  <dcterms:modified xsi:type="dcterms:W3CDTF">2020-11-11T21:08:20Z</dcterms:modified>
</cp:coreProperties>
</file>