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8" d="100"/>
          <a:sy n="58" d="100"/>
        </p:scale>
        <p:origin x="9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C8C030-C56C-4A21-9C48-39AEEA1ADFC6}"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CB0FB92B-66A3-4CB7-B4C8-475D4B887C83}">
      <dgm:prSet/>
      <dgm:spPr/>
      <dgm:t>
        <a:bodyPr/>
        <a:lstStyle/>
        <a:p>
          <a:r>
            <a:rPr lang="pl-PL"/>
            <a:t>narzędzia informatyczne, które umożliwiają szybkie wyszukiwanie informacji </a:t>
          </a:r>
          <a:endParaRPr lang="en-US"/>
        </a:p>
      </dgm:t>
    </dgm:pt>
    <dgm:pt modelId="{4A399813-CAEF-4A90-8312-16BF72D12F95}" type="parTrans" cxnId="{2A92B5AF-69A2-40A4-8EF4-47B3D0FA9258}">
      <dgm:prSet/>
      <dgm:spPr/>
      <dgm:t>
        <a:bodyPr/>
        <a:lstStyle/>
        <a:p>
          <a:endParaRPr lang="en-US"/>
        </a:p>
      </dgm:t>
    </dgm:pt>
    <dgm:pt modelId="{2268E51B-023C-4515-A326-70B3CB558692}" type="sibTrans" cxnId="{2A92B5AF-69A2-40A4-8EF4-47B3D0FA9258}">
      <dgm:prSet/>
      <dgm:spPr/>
      <dgm:t>
        <a:bodyPr/>
        <a:lstStyle/>
        <a:p>
          <a:endParaRPr lang="en-US"/>
        </a:p>
      </dgm:t>
    </dgm:pt>
    <dgm:pt modelId="{A48DDCC5-3154-43CB-BF5B-982E6590C1E4}">
      <dgm:prSet/>
      <dgm:spPr/>
      <dgm:t>
        <a:bodyPr/>
        <a:lstStyle/>
        <a:p>
          <a:r>
            <a:rPr lang="pl-PL"/>
            <a:t>regulacje prawne pozwalające na równy dostęp do informacji</a:t>
          </a:r>
          <a:endParaRPr lang="en-US"/>
        </a:p>
      </dgm:t>
    </dgm:pt>
    <dgm:pt modelId="{9AD33690-C085-42CD-B176-B17AC494BB0C}" type="parTrans" cxnId="{1373FAE1-801B-434A-8890-BD485A1D9461}">
      <dgm:prSet/>
      <dgm:spPr/>
      <dgm:t>
        <a:bodyPr/>
        <a:lstStyle/>
        <a:p>
          <a:endParaRPr lang="en-US"/>
        </a:p>
      </dgm:t>
    </dgm:pt>
    <dgm:pt modelId="{3CB52223-6B41-459C-819F-34B02ACE0513}" type="sibTrans" cxnId="{1373FAE1-801B-434A-8890-BD485A1D9461}">
      <dgm:prSet/>
      <dgm:spPr/>
      <dgm:t>
        <a:bodyPr/>
        <a:lstStyle/>
        <a:p>
          <a:endParaRPr lang="en-US"/>
        </a:p>
      </dgm:t>
    </dgm:pt>
    <dgm:pt modelId="{507A7C5C-5042-432A-854D-CA433623F425}">
      <dgm:prSet/>
      <dgm:spPr/>
      <dgm:t>
        <a:bodyPr/>
        <a:lstStyle/>
        <a:p>
          <a:r>
            <a:rPr lang="pl-PL"/>
            <a:t>standaryzacja</a:t>
          </a:r>
          <a:r>
            <a:rPr lang="pl-PL" u="sng"/>
            <a:t> </a:t>
          </a:r>
          <a:r>
            <a:rPr lang="pl-PL"/>
            <a:t>(sieci sklepów, hotelów, restauracji),</a:t>
          </a:r>
          <a:endParaRPr lang="en-US"/>
        </a:p>
      </dgm:t>
    </dgm:pt>
    <dgm:pt modelId="{406B7C9F-3AAF-480E-809B-3002BBF6510C}" type="parTrans" cxnId="{E2B85C22-4789-47CD-8703-4718729B6495}">
      <dgm:prSet/>
      <dgm:spPr/>
      <dgm:t>
        <a:bodyPr/>
        <a:lstStyle/>
        <a:p>
          <a:endParaRPr lang="en-US"/>
        </a:p>
      </dgm:t>
    </dgm:pt>
    <dgm:pt modelId="{F923D336-86CA-4C0E-9135-ABC94FFC960C}" type="sibTrans" cxnId="{E2B85C22-4789-47CD-8703-4718729B6495}">
      <dgm:prSet/>
      <dgm:spPr/>
      <dgm:t>
        <a:bodyPr/>
        <a:lstStyle/>
        <a:p>
          <a:endParaRPr lang="en-US"/>
        </a:p>
      </dgm:t>
    </dgm:pt>
    <dgm:pt modelId="{CFAB34B9-FA09-4FD2-AE58-F95859A3110E}">
      <dgm:prSet/>
      <dgm:spPr/>
      <dgm:t>
        <a:bodyPr/>
        <a:lstStyle/>
        <a:p>
          <a:r>
            <a:rPr lang="pl-PL"/>
            <a:t>gwarancje oraz uwzględnianie reklamacji,</a:t>
          </a:r>
          <a:endParaRPr lang="en-US"/>
        </a:p>
      </dgm:t>
    </dgm:pt>
    <dgm:pt modelId="{1038AADB-6CF0-4917-8490-8C0CCE968A62}" type="parTrans" cxnId="{9BE5FAB6-732C-4CE6-A911-3CBCA54413FF}">
      <dgm:prSet/>
      <dgm:spPr/>
      <dgm:t>
        <a:bodyPr/>
        <a:lstStyle/>
        <a:p>
          <a:endParaRPr lang="en-US"/>
        </a:p>
      </dgm:t>
    </dgm:pt>
    <dgm:pt modelId="{19FB135F-2FB1-4977-ABED-87AADDD93140}" type="sibTrans" cxnId="{9BE5FAB6-732C-4CE6-A911-3CBCA54413FF}">
      <dgm:prSet/>
      <dgm:spPr/>
      <dgm:t>
        <a:bodyPr/>
        <a:lstStyle/>
        <a:p>
          <a:endParaRPr lang="en-US"/>
        </a:p>
      </dgm:t>
    </dgm:pt>
    <dgm:pt modelId="{1C5B0739-790D-47B0-AF44-A429E3F79FB1}">
      <dgm:prSet/>
      <dgm:spPr/>
      <dgm:t>
        <a:bodyPr/>
        <a:lstStyle/>
        <a:p>
          <a:r>
            <a:rPr lang="pl-PL"/>
            <a:t>reputacja, pozytywny wizerunek marki,</a:t>
          </a:r>
          <a:endParaRPr lang="en-US"/>
        </a:p>
      </dgm:t>
    </dgm:pt>
    <dgm:pt modelId="{D42DF21C-E9FC-41DB-AABD-74884A8D0FBF}" type="parTrans" cxnId="{C151626F-1C8F-43D1-9535-9B4221BAF05B}">
      <dgm:prSet/>
      <dgm:spPr/>
      <dgm:t>
        <a:bodyPr/>
        <a:lstStyle/>
        <a:p>
          <a:endParaRPr lang="en-US"/>
        </a:p>
      </dgm:t>
    </dgm:pt>
    <dgm:pt modelId="{70CA4A65-4481-49E0-BAB6-58BC0CF18EAD}" type="sibTrans" cxnId="{C151626F-1C8F-43D1-9535-9B4221BAF05B}">
      <dgm:prSet/>
      <dgm:spPr/>
      <dgm:t>
        <a:bodyPr/>
        <a:lstStyle/>
        <a:p>
          <a:endParaRPr lang="en-US"/>
        </a:p>
      </dgm:t>
    </dgm:pt>
    <dgm:pt modelId="{2908D0E2-5151-4697-AF99-EE8DAC83D8EC}">
      <dgm:prSet/>
      <dgm:spPr/>
      <dgm:t>
        <a:bodyPr/>
        <a:lstStyle/>
        <a:p>
          <a:r>
            <a:rPr lang="pl-PL"/>
            <a:t>certyfikaty i dyplomy potwierdzające dobrą jakość produktu oraz kwalifikacje pracownika,</a:t>
          </a:r>
          <a:endParaRPr lang="en-US"/>
        </a:p>
      </dgm:t>
    </dgm:pt>
    <dgm:pt modelId="{0F745AEB-21E6-4481-8CC3-D975498BFB61}" type="parTrans" cxnId="{11D47CBB-D907-426C-B5A4-C9E95D2CC9B1}">
      <dgm:prSet/>
      <dgm:spPr/>
      <dgm:t>
        <a:bodyPr/>
        <a:lstStyle/>
        <a:p>
          <a:endParaRPr lang="en-US"/>
        </a:p>
      </dgm:t>
    </dgm:pt>
    <dgm:pt modelId="{3DEE2B83-75D6-412B-9229-5E770D6276D2}" type="sibTrans" cxnId="{11D47CBB-D907-426C-B5A4-C9E95D2CC9B1}">
      <dgm:prSet/>
      <dgm:spPr/>
      <dgm:t>
        <a:bodyPr/>
        <a:lstStyle/>
        <a:p>
          <a:endParaRPr lang="en-US"/>
        </a:p>
      </dgm:t>
    </dgm:pt>
    <dgm:pt modelId="{2B567391-B8D0-4B76-AEC0-ACFA1A86625E}">
      <dgm:prSet/>
      <dgm:spPr/>
      <dgm:t>
        <a:bodyPr/>
        <a:lstStyle/>
        <a:p>
          <a:r>
            <a:rPr lang="pl-PL"/>
            <a:t>korzystanie z usług ekspertów oraz rzeczoznawców.</a:t>
          </a:r>
          <a:endParaRPr lang="en-US"/>
        </a:p>
      </dgm:t>
    </dgm:pt>
    <dgm:pt modelId="{AA7FEDC9-5315-44FE-AA61-5E33CBBDC37F}" type="parTrans" cxnId="{6395DA33-8F27-4B2D-842F-6A641E1EA3C3}">
      <dgm:prSet/>
      <dgm:spPr/>
      <dgm:t>
        <a:bodyPr/>
        <a:lstStyle/>
        <a:p>
          <a:endParaRPr lang="en-US"/>
        </a:p>
      </dgm:t>
    </dgm:pt>
    <dgm:pt modelId="{246652C6-3132-408E-934B-F94B901D438C}" type="sibTrans" cxnId="{6395DA33-8F27-4B2D-842F-6A641E1EA3C3}">
      <dgm:prSet/>
      <dgm:spPr/>
      <dgm:t>
        <a:bodyPr/>
        <a:lstStyle/>
        <a:p>
          <a:endParaRPr lang="en-US"/>
        </a:p>
      </dgm:t>
    </dgm:pt>
    <dgm:pt modelId="{9874A81E-BB8A-4DE8-A599-DED5D5DDBB7E}" type="pres">
      <dgm:prSet presAssocID="{60C8C030-C56C-4A21-9C48-39AEEA1ADFC6}" presName="diagram" presStyleCnt="0">
        <dgm:presLayoutVars>
          <dgm:dir/>
          <dgm:resizeHandles val="exact"/>
        </dgm:presLayoutVars>
      </dgm:prSet>
      <dgm:spPr/>
    </dgm:pt>
    <dgm:pt modelId="{7E4F6703-4B47-4879-9D7B-D50F52C457D5}" type="pres">
      <dgm:prSet presAssocID="{CB0FB92B-66A3-4CB7-B4C8-475D4B887C83}" presName="node" presStyleLbl="node1" presStyleIdx="0" presStyleCnt="7">
        <dgm:presLayoutVars>
          <dgm:bulletEnabled val="1"/>
        </dgm:presLayoutVars>
      </dgm:prSet>
      <dgm:spPr/>
    </dgm:pt>
    <dgm:pt modelId="{112B3B6E-04D2-4BDE-B4D7-9CCCAE85C85A}" type="pres">
      <dgm:prSet presAssocID="{2268E51B-023C-4515-A326-70B3CB558692}" presName="sibTrans" presStyleCnt="0"/>
      <dgm:spPr/>
    </dgm:pt>
    <dgm:pt modelId="{8BAFD463-FA61-4D52-984C-D391F3430EB7}" type="pres">
      <dgm:prSet presAssocID="{A48DDCC5-3154-43CB-BF5B-982E6590C1E4}" presName="node" presStyleLbl="node1" presStyleIdx="1" presStyleCnt="7">
        <dgm:presLayoutVars>
          <dgm:bulletEnabled val="1"/>
        </dgm:presLayoutVars>
      </dgm:prSet>
      <dgm:spPr/>
    </dgm:pt>
    <dgm:pt modelId="{6181FA6A-0343-4060-8F79-19B5FEFE92AE}" type="pres">
      <dgm:prSet presAssocID="{3CB52223-6B41-459C-819F-34B02ACE0513}" presName="sibTrans" presStyleCnt="0"/>
      <dgm:spPr/>
    </dgm:pt>
    <dgm:pt modelId="{7DFB0ADC-1710-4178-83AD-6CF8E4757A33}" type="pres">
      <dgm:prSet presAssocID="{507A7C5C-5042-432A-854D-CA433623F425}" presName="node" presStyleLbl="node1" presStyleIdx="2" presStyleCnt="7">
        <dgm:presLayoutVars>
          <dgm:bulletEnabled val="1"/>
        </dgm:presLayoutVars>
      </dgm:prSet>
      <dgm:spPr/>
    </dgm:pt>
    <dgm:pt modelId="{280917B4-0731-4785-BCF5-80603EE9B9BA}" type="pres">
      <dgm:prSet presAssocID="{F923D336-86CA-4C0E-9135-ABC94FFC960C}" presName="sibTrans" presStyleCnt="0"/>
      <dgm:spPr/>
    </dgm:pt>
    <dgm:pt modelId="{D5A5FF2D-D676-427D-BCA6-2F2564F0ACFE}" type="pres">
      <dgm:prSet presAssocID="{CFAB34B9-FA09-4FD2-AE58-F95859A3110E}" presName="node" presStyleLbl="node1" presStyleIdx="3" presStyleCnt="7">
        <dgm:presLayoutVars>
          <dgm:bulletEnabled val="1"/>
        </dgm:presLayoutVars>
      </dgm:prSet>
      <dgm:spPr/>
    </dgm:pt>
    <dgm:pt modelId="{A1E7C300-1566-4BD2-B9D8-05C23ABF9632}" type="pres">
      <dgm:prSet presAssocID="{19FB135F-2FB1-4977-ABED-87AADDD93140}" presName="sibTrans" presStyleCnt="0"/>
      <dgm:spPr/>
    </dgm:pt>
    <dgm:pt modelId="{12F62803-21A2-46E6-9867-EDCEE89AB039}" type="pres">
      <dgm:prSet presAssocID="{1C5B0739-790D-47B0-AF44-A429E3F79FB1}" presName="node" presStyleLbl="node1" presStyleIdx="4" presStyleCnt="7">
        <dgm:presLayoutVars>
          <dgm:bulletEnabled val="1"/>
        </dgm:presLayoutVars>
      </dgm:prSet>
      <dgm:spPr/>
    </dgm:pt>
    <dgm:pt modelId="{727FFF54-7CD6-4355-96CE-77F1EA54842E}" type="pres">
      <dgm:prSet presAssocID="{70CA4A65-4481-49E0-BAB6-58BC0CF18EAD}" presName="sibTrans" presStyleCnt="0"/>
      <dgm:spPr/>
    </dgm:pt>
    <dgm:pt modelId="{38152FFF-1D21-469F-81BD-962BE3078CF9}" type="pres">
      <dgm:prSet presAssocID="{2908D0E2-5151-4697-AF99-EE8DAC83D8EC}" presName="node" presStyleLbl="node1" presStyleIdx="5" presStyleCnt="7">
        <dgm:presLayoutVars>
          <dgm:bulletEnabled val="1"/>
        </dgm:presLayoutVars>
      </dgm:prSet>
      <dgm:spPr/>
    </dgm:pt>
    <dgm:pt modelId="{4D02B74C-1B9F-48C1-A360-CDB6FF34070A}" type="pres">
      <dgm:prSet presAssocID="{3DEE2B83-75D6-412B-9229-5E770D6276D2}" presName="sibTrans" presStyleCnt="0"/>
      <dgm:spPr/>
    </dgm:pt>
    <dgm:pt modelId="{DFDC9E87-5BBF-4F4A-8E55-736A6DAD8D66}" type="pres">
      <dgm:prSet presAssocID="{2B567391-B8D0-4B76-AEC0-ACFA1A86625E}" presName="node" presStyleLbl="node1" presStyleIdx="6" presStyleCnt="7">
        <dgm:presLayoutVars>
          <dgm:bulletEnabled val="1"/>
        </dgm:presLayoutVars>
      </dgm:prSet>
      <dgm:spPr/>
    </dgm:pt>
  </dgm:ptLst>
  <dgm:cxnLst>
    <dgm:cxn modelId="{AB8C6F1F-B02E-41A9-8331-83932D732082}" type="presOf" srcId="{60C8C030-C56C-4A21-9C48-39AEEA1ADFC6}" destId="{9874A81E-BB8A-4DE8-A599-DED5D5DDBB7E}" srcOrd="0" destOrd="0" presId="urn:microsoft.com/office/officeart/2005/8/layout/default"/>
    <dgm:cxn modelId="{E2B85C22-4789-47CD-8703-4718729B6495}" srcId="{60C8C030-C56C-4A21-9C48-39AEEA1ADFC6}" destId="{507A7C5C-5042-432A-854D-CA433623F425}" srcOrd="2" destOrd="0" parTransId="{406B7C9F-3AAF-480E-809B-3002BBF6510C}" sibTransId="{F923D336-86CA-4C0E-9135-ABC94FFC960C}"/>
    <dgm:cxn modelId="{6395DA33-8F27-4B2D-842F-6A641E1EA3C3}" srcId="{60C8C030-C56C-4A21-9C48-39AEEA1ADFC6}" destId="{2B567391-B8D0-4B76-AEC0-ACFA1A86625E}" srcOrd="6" destOrd="0" parTransId="{AA7FEDC9-5315-44FE-AA61-5E33CBBDC37F}" sibTransId="{246652C6-3132-408E-934B-F94B901D438C}"/>
    <dgm:cxn modelId="{C151626F-1C8F-43D1-9535-9B4221BAF05B}" srcId="{60C8C030-C56C-4A21-9C48-39AEEA1ADFC6}" destId="{1C5B0739-790D-47B0-AF44-A429E3F79FB1}" srcOrd="4" destOrd="0" parTransId="{D42DF21C-E9FC-41DB-AABD-74884A8D0FBF}" sibTransId="{70CA4A65-4481-49E0-BAB6-58BC0CF18EAD}"/>
    <dgm:cxn modelId="{A08AF777-2429-42C0-AD2E-158739FFF6E8}" type="presOf" srcId="{CB0FB92B-66A3-4CB7-B4C8-475D4B887C83}" destId="{7E4F6703-4B47-4879-9D7B-D50F52C457D5}" srcOrd="0" destOrd="0" presId="urn:microsoft.com/office/officeart/2005/8/layout/default"/>
    <dgm:cxn modelId="{76C0949E-3CAA-4435-B8FF-566C5426CEE3}" type="presOf" srcId="{2B567391-B8D0-4B76-AEC0-ACFA1A86625E}" destId="{DFDC9E87-5BBF-4F4A-8E55-736A6DAD8D66}" srcOrd="0" destOrd="0" presId="urn:microsoft.com/office/officeart/2005/8/layout/default"/>
    <dgm:cxn modelId="{2A92B5AF-69A2-40A4-8EF4-47B3D0FA9258}" srcId="{60C8C030-C56C-4A21-9C48-39AEEA1ADFC6}" destId="{CB0FB92B-66A3-4CB7-B4C8-475D4B887C83}" srcOrd="0" destOrd="0" parTransId="{4A399813-CAEF-4A90-8312-16BF72D12F95}" sibTransId="{2268E51B-023C-4515-A326-70B3CB558692}"/>
    <dgm:cxn modelId="{9BE5FAB6-732C-4CE6-A911-3CBCA54413FF}" srcId="{60C8C030-C56C-4A21-9C48-39AEEA1ADFC6}" destId="{CFAB34B9-FA09-4FD2-AE58-F95859A3110E}" srcOrd="3" destOrd="0" parTransId="{1038AADB-6CF0-4917-8490-8C0CCE968A62}" sibTransId="{19FB135F-2FB1-4977-ABED-87AADDD93140}"/>
    <dgm:cxn modelId="{11D47CBB-D907-426C-B5A4-C9E95D2CC9B1}" srcId="{60C8C030-C56C-4A21-9C48-39AEEA1ADFC6}" destId="{2908D0E2-5151-4697-AF99-EE8DAC83D8EC}" srcOrd="5" destOrd="0" parTransId="{0F745AEB-21E6-4481-8CC3-D975498BFB61}" sibTransId="{3DEE2B83-75D6-412B-9229-5E770D6276D2}"/>
    <dgm:cxn modelId="{9788D1C0-86A6-44DE-A306-23DAB700C2DA}" type="presOf" srcId="{1C5B0739-790D-47B0-AF44-A429E3F79FB1}" destId="{12F62803-21A2-46E6-9867-EDCEE89AB039}" srcOrd="0" destOrd="0" presId="urn:microsoft.com/office/officeart/2005/8/layout/default"/>
    <dgm:cxn modelId="{1373FAE1-801B-434A-8890-BD485A1D9461}" srcId="{60C8C030-C56C-4A21-9C48-39AEEA1ADFC6}" destId="{A48DDCC5-3154-43CB-BF5B-982E6590C1E4}" srcOrd="1" destOrd="0" parTransId="{9AD33690-C085-42CD-B176-B17AC494BB0C}" sibTransId="{3CB52223-6B41-459C-819F-34B02ACE0513}"/>
    <dgm:cxn modelId="{FDFB9EE3-5155-482F-BF24-677C023FA9C5}" type="presOf" srcId="{A48DDCC5-3154-43CB-BF5B-982E6590C1E4}" destId="{8BAFD463-FA61-4D52-984C-D391F3430EB7}" srcOrd="0" destOrd="0" presId="urn:microsoft.com/office/officeart/2005/8/layout/default"/>
    <dgm:cxn modelId="{45D620EF-9B04-4F4F-AB3F-A911B9966BCA}" type="presOf" srcId="{2908D0E2-5151-4697-AF99-EE8DAC83D8EC}" destId="{38152FFF-1D21-469F-81BD-962BE3078CF9}" srcOrd="0" destOrd="0" presId="urn:microsoft.com/office/officeart/2005/8/layout/default"/>
    <dgm:cxn modelId="{94E0DFF6-BA21-4C7C-959A-CE45848F22EC}" type="presOf" srcId="{CFAB34B9-FA09-4FD2-AE58-F95859A3110E}" destId="{D5A5FF2D-D676-427D-BCA6-2F2564F0ACFE}" srcOrd="0" destOrd="0" presId="urn:microsoft.com/office/officeart/2005/8/layout/default"/>
    <dgm:cxn modelId="{B02C84F7-6FFF-45B7-9FBA-EDD19698DE87}" type="presOf" srcId="{507A7C5C-5042-432A-854D-CA433623F425}" destId="{7DFB0ADC-1710-4178-83AD-6CF8E4757A33}" srcOrd="0" destOrd="0" presId="urn:microsoft.com/office/officeart/2005/8/layout/default"/>
    <dgm:cxn modelId="{8578A85D-09EB-4A0D-9D9C-BDD919ED69E2}" type="presParOf" srcId="{9874A81E-BB8A-4DE8-A599-DED5D5DDBB7E}" destId="{7E4F6703-4B47-4879-9D7B-D50F52C457D5}" srcOrd="0" destOrd="0" presId="urn:microsoft.com/office/officeart/2005/8/layout/default"/>
    <dgm:cxn modelId="{C315C236-665F-477D-836D-1A249C14925C}" type="presParOf" srcId="{9874A81E-BB8A-4DE8-A599-DED5D5DDBB7E}" destId="{112B3B6E-04D2-4BDE-B4D7-9CCCAE85C85A}" srcOrd="1" destOrd="0" presId="urn:microsoft.com/office/officeart/2005/8/layout/default"/>
    <dgm:cxn modelId="{8C329377-98D5-4876-A072-2378BCCF92FC}" type="presParOf" srcId="{9874A81E-BB8A-4DE8-A599-DED5D5DDBB7E}" destId="{8BAFD463-FA61-4D52-984C-D391F3430EB7}" srcOrd="2" destOrd="0" presId="urn:microsoft.com/office/officeart/2005/8/layout/default"/>
    <dgm:cxn modelId="{3EF474FD-78CA-43E6-8EAE-05B0A4838D87}" type="presParOf" srcId="{9874A81E-BB8A-4DE8-A599-DED5D5DDBB7E}" destId="{6181FA6A-0343-4060-8F79-19B5FEFE92AE}" srcOrd="3" destOrd="0" presId="urn:microsoft.com/office/officeart/2005/8/layout/default"/>
    <dgm:cxn modelId="{4F36E92C-4C85-410C-862B-FCB299263400}" type="presParOf" srcId="{9874A81E-BB8A-4DE8-A599-DED5D5DDBB7E}" destId="{7DFB0ADC-1710-4178-83AD-6CF8E4757A33}" srcOrd="4" destOrd="0" presId="urn:microsoft.com/office/officeart/2005/8/layout/default"/>
    <dgm:cxn modelId="{E35F9565-01CB-48CF-B417-7FB3BB613DDD}" type="presParOf" srcId="{9874A81E-BB8A-4DE8-A599-DED5D5DDBB7E}" destId="{280917B4-0731-4785-BCF5-80603EE9B9BA}" srcOrd="5" destOrd="0" presId="urn:microsoft.com/office/officeart/2005/8/layout/default"/>
    <dgm:cxn modelId="{ED65B018-C436-4020-9DBF-10029F7D0F58}" type="presParOf" srcId="{9874A81E-BB8A-4DE8-A599-DED5D5DDBB7E}" destId="{D5A5FF2D-D676-427D-BCA6-2F2564F0ACFE}" srcOrd="6" destOrd="0" presId="urn:microsoft.com/office/officeart/2005/8/layout/default"/>
    <dgm:cxn modelId="{49CEB1E1-6AE8-4C1C-AEB4-19D325DD6EFE}" type="presParOf" srcId="{9874A81E-BB8A-4DE8-A599-DED5D5DDBB7E}" destId="{A1E7C300-1566-4BD2-B9D8-05C23ABF9632}" srcOrd="7" destOrd="0" presId="urn:microsoft.com/office/officeart/2005/8/layout/default"/>
    <dgm:cxn modelId="{A3DFB50E-10D5-4FEA-9481-E626BA009703}" type="presParOf" srcId="{9874A81E-BB8A-4DE8-A599-DED5D5DDBB7E}" destId="{12F62803-21A2-46E6-9867-EDCEE89AB039}" srcOrd="8" destOrd="0" presId="urn:microsoft.com/office/officeart/2005/8/layout/default"/>
    <dgm:cxn modelId="{4C13D7E5-3087-4D04-A931-C7C0DDFF3638}" type="presParOf" srcId="{9874A81E-BB8A-4DE8-A599-DED5D5DDBB7E}" destId="{727FFF54-7CD6-4355-96CE-77F1EA54842E}" srcOrd="9" destOrd="0" presId="urn:microsoft.com/office/officeart/2005/8/layout/default"/>
    <dgm:cxn modelId="{F9C667D6-CB0F-4E56-9074-991594945B3C}" type="presParOf" srcId="{9874A81E-BB8A-4DE8-A599-DED5D5DDBB7E}" destId="{38152FFF-1D21-469F-81BD-962BE3078CF9}" srcOrd="10" destOrd="0" presId="urn:microsoft.com/office/officeart/2005/8/layout/default"/>
    <dgm:cxn modelId="{E31132BB-7799-4B4E-AF1D-A86853F13A26}" type="presParOf" srcId="{9874A81E-BB8A-4DE8-A599-DED5D5DDBB7E}" destId="{4D02B74C-1B9F-48C1-A360-CDB6FF34070A}" srcOrd="11" destOrd="0" presId="urn:microsoft.com/office/officeart/2005/8/layout/default"/>
    <dgm:cxn modelId="{5DA9A150-E463-4299-8728-F71C72AA0B98}" type="presParOf" srcId="{9874A81E-BB8A-4DE8-A599-DED5D5DDBB7E}" destId="{DFDC9E87-5BBF-4F4A-8E55-736A6DAD8D66}"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F6703-4B47-4879-9D7B-D50F52C457D5}">
      <dsp:nvSpPr>
        <dsp:cNvPr id="0" name=""/>
        <dsp:cNvSpPr/>
      </dsp:nvSpPr>
      <dsp:spPr>
        <a:xfrm>
          <a:off x="3198" y="90363"/>
          <a:ext cx="2537086" cy="15222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a:t>narzędzia informatyczne, które umożliwiają szybkie wyszukiwanie informacji </a:t>
          </a:r>
          <a:endParaRPr lang="en-US" sz="2400" kern="1200"/>
        </a:p>
      </dsp:txBody>
      <dsp:txXfrm>
        <a:off x="3198" y="90363"/>
        <a:ext cx="2537086" cy="1522252"/>
      </dsp:txXfrm>
    </dsp:sp>
    <dsp:sp modelId="{8BAFD463-FA61-4D52-984C-D391F3430EB7}">
      <dsp:nvSpPr>
        <dsp:cNvPr id="0" name=""/>
        <dsp:cNvSpPr/>
      </dsp:nvSpPr>
      <dsp:spPr>
        <a:xfrm>
          <a:off x="2793993" y="90363"/>
          <a:ext cx="2537086" cy="152225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a:t>regulacje prawne pozwalające na równy dostęp do informacji</a:t>
          </a:r>
          <a:endParaRPr lang="en-US" sz="2400" kern="1200"/>
        </a:p>
      </dsp:txBody>
      <dsp:txXfrm>
        <a:off x="2793993" y="90363"/>
        <a:ext cx="2537086" cy="1522252"/>
      </dsp:txXfrm>
    </dsp:sp>
    <dsp:sp modelId="{7DFB0ADC-1710-4178-83AD-6CF8E4757A33}">
      <dsp:nvSpPr>
        <dsp:cNvPr id="0" name=""/>
        <dsp:cNvSpPr/>
      </dsp:nvSpPr>
      <dsp:spPr>
        <a:xfrm>
          <a:off x="5584788" y="90363"/>
          <a:ext cx="2537086" cy="152225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a:t>standaryzacja</a:t>
          </a:r>
          <a:r>
            <a:rPr lang="pl-PL" sz="2400" u="sng" kern="1200"/>
            <a:t> </a:t>
          </a:r>
          <a:r>
            <a:rPr lang="pl-PL" sz="2400" kern="1200"/>
            <a:t>(sieci sklepów, hotelów, restauracji),</a:t>
          </a:r>
          <a:endParaRPr lang="en-US" sz="2400" kern="1200"/>
        </a:p>
      </dsp:txBody>
      <dsp:txXfrm>
        <a:off x="5584788" y="90363"/>
        <a:ext cx="2537086" cy="1522252"/>
      </dsp:txXfrm>
    </dsp:sp>
    <dsp:sp modelId="{D5A5FF2D-D676-427D-BCA6-2F2564F0ACFE}">
      <dsp:nvSpPr>
        <dsp:cNvPr id="0" name=""/>
        <dsp:cNvSpPr/>
      </dsp:nvSpPr>
      <dsp:spPr>
        <a:xfrm>
          <a:off x="8375584" y="90363"/>
          <a:ext cx="2537086" cy="152225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a:t>gwarancje oraz uwzględnianie reklamacji,</a:t>
          </a:r>
          <a:endParaRPr lang="en-US" sz="2400" kern="1200"/>
        </a:p>
      </dsp:txBody>
      <dsp:txXfrm>
        <a:off x="8375584" y="90363"/>
        <a:ext cx="2537086" cy="1522252"/>
      </dsp:txXfrm>
    </dsp:sp>
    <dsp:sp modelId="{12F62803-21A2-46E6-9867-EDCEE89AB039}">
      <dsp:nvSpPr>
        <dsp:cNvPr id="0" name=""/>
        <dsp:cNvSpPr/>
      </dsp:nvSpPr>
      <dsp:spPr>
        <a:xfrm>
          <a:off x="1398595" y="1866324"/>
          <a:ext cx="2537086" cy="152225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a:t>reputacja, pozytywny wizerunek marki,</a:t>
          </a:r>
          <a:endParaRPr lang="en-US" sz="2400" kern="1200"/>
        </a:p>
      </dsp:txBody>
      <dsp:txXfrm>
        <a:off x="1398595" y="1866324"/>
        <a:ext cx="2537086" cy="1522252"/>
      </dsp:txXfrm>
    </dsp:sp>
    <dsp:sp modelId="{38152FFF-1D21-469F-81BD-962BE3078CF9}">
      <dsp:nvSpPr>
        <dsp:cNvPr id="0" name=""/>
        <dsp:cNvSpPr/>
      </dsp:nvSpPr>
      <dsp:spPr>
        <a:xfrm>
          <a:off x="4189391" y="1866324"/>
          <a:ext cx="2537086" cy="15222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a:t>certyfikaty i dyplomy potwierdzające dobrą jakość produktu oraz kwalifikacje pracownika,</a:t>
          </a:r>
          <a:endParaRPr lang="en-US" sz="2400" kern="1200"/>
        </a:p>
      </dsp:txBody>
      <dsp:txXfrm>
        <a:off x="4189391" y="1866324"/>
        <a:ext cx="2537086" cy="1522252"/>
      </dsp:txXfrm>
    </dsp:sp>
    <dsp:sp modelId="{DFDC9E87-5BBF-4F4A-8E55-736A6DAD8D66}">
      <dsp:nvSpPr>
        <dsp:cNvPr id="0" name=""/>
        <dsp:cNvSpPr/>
      </dsp:nvSpPr>
      <dsp:spPr>
        <a:xfrm>
          <a:off x="6980186" y="1866324"/>
          <a:ext cx="2537086" cy="152225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a:t>korzystanie z usług ekspertów oraz rzeczoznawców.</a:t>
          </a:r>
          <a:endParaRPr lang="en-US" sz="2400" kern="1200"/>
        </a:p>
      </dsp:txBody>
      <dsp:txXfrm>
        <a:off x="6980186" y="1866324"/>
        <a:ext cx="2537086" cy="152225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12/6/2021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5203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3445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3169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4797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0466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63209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14546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0937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4930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9322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12/6/2021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654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12/6/2021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23066907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ne programistyczne na monitorze komputera">
            <a:extLst>
              <a:ext uri="{FF2B5EF4-FFF2-40B4-BE49-F238E27FC236}">
                <a16:creationId xmlns:a16="http://schemas.microsoft.com/office/drawing/2014/main" id="{2F416CEA-3A4B-466F-9C1A-B4F895555528}"/>
              </a:ext>
            </a:extLst>
          </p:cNvPr>
          <p:cNvPicPr>
            <a:picLocks noChangeAspect="1"/>
          </p:cNvPicPr>
          <p:nvPr/>
        </p:nvPicPr>
        <p:blipFill rotWithShape="1">
          <a:blip r:embed="rId2">
            <a:alphaModFix amt="50000"/>
          </a:blip>
          <a:srcRect t="12043" r="-1" b="3665"/>
          <a:stretch/>
        </p:blipFill>
        <p:spPr>
          <a:xfrm>
            <a:off x="20" y="10"/>
            <a:ext cx="12188931" cy="6857990"/>
          </a:xfrm>
          <a:prstGeom prst="rect">
            <a:avLst/>
          </a:prstGeom>
        </p:spPr>
      </p:pic>
      <p:sp>
        <p:nvSpPr>
          <p:cNvPr id="2" name="Tytuł 1">
            <a:extLst>
              <a:ext uri="{FF2B5EF4-FFF2-40B4-BE49-F238E27FC236}">
                <a16:creationId xmlns:a16="http://schemas.microsoft.com/office/drawing/2014/main" id="{026EE14E-DD15-46C3-A213-98D5036F69CD}"/>
              </a:ext>
            </a:extLst>
          </p:cNvPr>
          <p:cNvSpPr>
            <a:spLocks noGrp="1"/>
          </p:cNvSpPr>
          <p:nvPr>
            <p:ph type="ctrTitle"/>
          </p:nvPr>
        </p:nvSpPr>
        <p:spPr>
          <a:xfrm>
            <a:off x="1527048" y="1124712"/>
            <a:ext cx="9144000" cy="3063240"/>
          </a:xfrm>
        </p:spPr>
        <p:txBody>
          <a:bodyPr>
            <a:normAutofit/>
          </a:bodyPr>
          <a:lstStyle/>
          <a:p>
            <a:pPr algn="ctr">
              <a:lnSpc>
                <a:spcPct val="90000"/>
              </a:lnSpc>
            </a:pPr>
            <a:r>
              <a:rPr kumimoji="0" lang="pl-PL" sz="6700" b="1" i="0" u="none" strike="noStrike" kern="1200" cap="all" spc="0" normalizeH="0" baseline="0" noProof="0">
                <a:ln>
                  <a:noFill/>
                </a:ln>
                <a:effectLst/>
                <a:uLnTx/>
                <a:uFillTx/>
                <a:latin typeface="Rockwell Condensed" panose="02060603050405020104"/>
                <a:ea typeface="+mj-ea"/>
                <a:cs typeface="+mj-cs"/>
              </a:rPr>
              <a:t>Selekcja negatywna…czyli ukryta informacja</a:t>
            </a:r>
            <a:endParaRPr lang="pl-PL" sz="6700"/>
          </a:p>
        </p:txBody>
      </p:sp>
      <p:sp>
        <p:nvSpPr>
          <p:cNvPr id="3" name="Podtytuł 2">
            <a:extLst>
              <a:ext uri="{FF2B5EF4-FFF2-40B4-BE49-F238E27FC236}">
                <a16:creationId xmlns:a16="http://schemas.microsoft.com/office/drawing/2014/main" id="{09A86FAD-88B6-43F7-9CC7-BB8BD93F3D15}"/>
              </a:ext>
            </a:extLst>
          </p:cNvPr>
          <p:cNvSpPr>
            <a:spLocks noGrp="1"/>
          </p:cNvSpPr>
          <p:nvPr>
            <p:ph type="subTitle" idx="1"/>
          </p:nvPr>
        </p:nvSpPr>
        <p:spPr>
          <a:xfrm>
            <a:off x="1527048" y="4599432"/>
            <a:ext cx="9144000" cy="1227520"/>
          </a:xfrm>
        </p:spPr>
        <p:txBody>
          <a:bodyPr>
            <a:normAutofit/>
          </a:bodyPr>
          <a:lstStyle/>
          <a:p>
            <a:pPr marL="0" marR="0" lvl="0" indent="0" algn="ctr" defTabSz="914400" rtl="0" eaLnBrk="1" fontAlgn="auto" latinLnBrk="0" hangingPunct="1">
              <a:lnSpc>
                <a:spcPct val="100000"/>
              </a:lnSpc>
              <a:spcBef>
                <a:spcPts val="1000"/>
              </a:spcBef>
              <a:spcAft>
                <a:spcPts val="0"/>
              </a:spcAft>
              <a:buClr>
                <a:srgbClr val="D34817">
                  <a:lumMod val="75000"/>
                </a:srgbClr>
              </a:buClr>
              <a:buSzPct val="85000"/>
              <a:buFont typeface="Wingdings" pitchFamily="2" charset="2"/>
              <a:buNone/>
              <a:tabLst/>
              <a:defRPr/>
            </a:pPr>
            <a:r>
              <a:rPr kumimoji="0" lang="pl-PL" sz="3200" b="0" i="0" u="none" strike="noStrike" kern="1200" cap="none" spc="0" normalizeH="0" baseline="0" noProof="0" dirty="0">
                <a:ln>
                  <a:noFill/>
                </a:ln>
                <a:effectLst/>
                <a:uLnTx/>
                <a:uFillTx/>
                <a:latin typeface="Rockwell" panose="02060603020205020403"/>
                <a:ea typeface="+mn-ea"/>
                <a:cs typeface="+mn-cs"/>
              </a:rPr>
              <a:t>Nina Majtczak</a:t>
            </a:r>
          </a:p>
          <a:p>
            <a:pPr marL="0" marR="0" lvl="0" indent="0" algn="ctr" defTabSz="914400" rtl="0" eaLnBrk="1" fontAlgn="auto" latinLnBrk="0" hangingPunct="1">
              <a:lnSpc>
                <a:spcPct val="100000"/>
              </a:lnSpc>
              <a:spcBef>
                <a:spcPts val="1000"/>
              </a:spcBef>
              <a:spcAft>
                <a:spcPts val="0"/>
              </a:spcAft>
              <a:buClr>
                <a:srgbClr val="D34817">
                  <a:lumMod val="75000"/>
                </a:srgbClr>
              </a:buClr>
              <a:buSzPct val="85000"/>
              <a:buFont typeface="Wingdings" pitchFamily="2" charset="2"/>
              <a:buNone/>
              <a:tabLst/>
              <a:defRPr/>
            </a:pPr>
            <a:r>
              <a:rPr kumimoji="0" lang="pl-PL" sz="3200" b="0" i="0" u="none" strike="noStrike" kern="1200" cap="none" spc="0" normalizeH="0" baseline="0" noProof="0" dirty="0">
                <a:ln>
                  <a:noFill/>
                </a:ln>
                <a:effectLst/>
                <a:uLnTx/>
                <a:uFillTx/>
                <a:latin typeface="Rockwell" panose="02060603020205020403"/>
                <a:ea typeface="+mn-ea"/>
                <a:cs typeface="+mn-cs"/>
              </a:rPr>
              <a:t>Maja Podkońska</a:t>
            </a:r>
          </a:p>
          <a:p>
            <a:pPr algn="ctr">
              <a:lnSpc>
                <a:spcPct val="100000"/>
              </a:lnSpc>
            </a:pPr>
            <a:endParaRPr lang="pl-PL" sz="3200" dirty="0"/>
          </a:p>
        </p:txBody>
      </p:sp>
      <p:sp>
        <p:nvSpPr>
          <p:cNvPr id="11"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571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47121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67FD0F9-4604-4F0C-951A-DA4780D0450F}"/>
              </a:ext>
            </a:extLst>
          </p:cNvPr>
          <p:cNvSpPr>
            <a:spLocks noGrp="1"/>
          </p:cNvSpPr>
          <p:nvPr>
            <p:ph type="title"/>
          </p:nvPr>
        </p:nvSpPr>
        <p:spPr>
          <a:xfrm>
            <a:off x="5297762" y="329184"/>
            <a:ext cx="6251110" cy="1783080"/>
          </a:xfrm>
        </p:spPr>
        <p:txBody>
          <a:bodyPr anchor="b">
            <a:normAutofit/>
          </a:bodyPr>
          <a:lstStyle/>
          <a:p>
            <a:r>
              <a:rPr lang="pl-PL" sz="7200" dirty="0"/>
              <a:t>Negatywna selekcja </a:t>
            </a:r>
          </a:p>
        </p:txBody>
      </p:sp>
      <p:sp>
        <p:nvSpPr>
          <p:cNvPr id="14"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A62DE3"/>
          </a:solidFill>
          <a:ln w="38100" cap="rnd">
            <a:solidFill>
              <a:srgbClr val="A62DE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ymbol zastępczy zawartości 2">
            <a:extLst>
              <a:ext uri="{FF2B5EF4-FFF2-40B4-BE49-F238E27FC236}">
                <a16:creationId xmlns:a16="http://schemas.microsoft.com/office/drawing/2014/main" id="{082B53AE-63AB-4FE8-9338-48CB890A7197}"/>
              </a:ext>
            </a:extLst>
          </p:cNvPr>
          <p:cNvSpPr>
            <a:spLocks noGrp="1"/>
          </p:cNvSpPr>
          <p:nvPr>
            <p:ph idx="1"/>
          </p:nvPr>
        </p:nvSpPr>
        <p:spPr>
          <a:xfrm>
            <a:off x="5297762" y="2706624"/>
            <a:ext cx="6251110" cy="3483864"/>
          </a:xfrm>
        </p:spPr>
        <p:txBody>
          <a:bodyPr>
            <a:normAutofit/>
          </a:bodyPr>
          <a:lstStyle/>
          <a:p>
            <a:pPr>
              <a:lnSpc>
                <a:spcPct val="100000"/>
              </a:lnSpc>
              <a:spcAft>
                <a:spcPts val="1000"/>
              </a:spcAft>
              <a:buFont typeface="Wingdings" panose="05000000000000000000" pitchFamily="2" charset="2"/>
              <a:buChar char="q"/>
            </a:pPr>
            <a:r>
              <a:rPr lang="pl-PL" sz="2000">
                <a:effectLst/>
                <a:latin typeface="Arial" panose="020B0604020202020204" pitchFamily="34" charset="0"/>
                <a:ea typeface="Calibri" panose="020F0502020204030204" pitchFamily="34" charset="0"/>
                <a:cs typeface="Times New Roman" panose="02020603050405020304" pitchFamily="18" charset="0"/>
              </a:rPr>
              <a:t>sytuacja, w której asymetria informacji prowadzi do zawodności rynku i powoduje wypieranie produktu lepszego przez gorszy.</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buFont typeface="Wingdings" panose="05000000000000000000" pitchFamily="2" charset="2"/>
              <a:buChar char="q"/>
            </a:pPr>
            <a:r>
              <a:rPr lang="pl-PL" sz="2000" b="1">
                <a:effectLst/>
                <a:latin typeface="Arial" panose="020B0604020202020204" pitchFamily="34" charset="0"/>
                <a:ea typeface="Calibri" panose="020F0502020204030204" pitchFamily="34" charset="0"/>
                <a:cs typeface="Times New Roman" panose="02020603050405020304" pitchFamily="18" charset="0"/>
              </a:rPr>
              <a:t>Asymetria informacji powoduje błędną </a:t>
            </a:r>
            <a:br>
              <a:rPr lang="pl-PL" sz="2000" b="1">
                <a:effectLst/>
                <a:latin typeface="Arial" panose="020B0604020202020204" pitchFamily="34" charset="0"/>
                <a:ea typeface="Calibri" panose="020F0502020204030204" pitchFamily="34" charset="0"/>
                <a:cs typeface="Times New Roman" panose="02020603050405020304" pitchFamily="18" charset="0"/>
              </a:rPr>
            </a:br>
            <a:r>
              <a:rPr lang="pl-PL" sz="2000" b="1">
                <a:effectLst/>
                <a:latin typeface="Arial" panose="020B0604020202020204" pitchFamily="34" charset="0"/>
                <a:ea typeface="Calibri" panose="020F0502020204030204" pitchFamily="34" charset="0"/>
                <a:cs typeface="Times New Roman" panose="02020603050405020304" pitchFamily="18" charset="0"/>
              </a:rPr>
              <a:t>alokację rynkową! </a:t>
            </a:r>
            <a:endParaRPr lang="pl-PL" sz="2000" b="1">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1000"/>
              </a:spcAft>
              <a:buFont typeface="Wingdings" panose="05000000000000000000" pitchFamily="2" charset="2"/>
              <a:buChar char="q"/>
            </a:pPr>
            <a:r>
              <a:rPr lang="pl-PL" sz="2000">
                <a:effectLst/>
                <a:latin typeface="Arial" panose="020B0604020202020204" pitchFamily="34" charset="0"/>
                <a:ea typeface="Calibri" panose="020F0502020204030204" pitchFamily="34" charset="0"/>
                <a:cs typeface="Times New Roman" panose="02020603050405020304" pitchFamily="18" charset="0"/>
              </a:rPr>
              <a:t> równowaga może ustalić się nie w </a:t>
            </a:r>
            <a:br>
              <a:rPr lang="pl-PL" sz="2000">
                <a:effectLst/>
                <a:latin typeface="Arial" panose="020B0604020202020204" pitchFamily="34" charset="0"/>
                <a:ea typeface="Calibri" panose="020F0502020204030204" pitchFamily="34" charset="0"/>
                <a:cs typeface="Times New Roman" panose="02020603050405020304" pitchFamily="18" charset="0"/>
              </a:rPr>
            </a:br>
            <a:r>
              <a:rPr lang="pl-PL" sz="2000">
                <a:effectLst/>
                <a:latin typeface="Arial" panose="020B0604020202020204" pitchFamily="34" charset="0"/>
                <a:ea typeface="Calibri" panose="020F0502020204030204" pitchFamily="34" charset="0"/>
                <a:cs typeface="Times New Roman" panose="02020603050405020304" pitchFamily="18" charset="0"/>
              </a:rPr>
              <a:t>położeniu optimum </a:t>
            </a:r>
            <a:r>
              <a:rPr lang="pl-PL" sz="2000" err="1">
                <a:effectLst/>
                <a:latin typeface="Arial" panose="020B0604020202020204" pitchFamily="34" charset="0"/>
                <a:ea typeface="Calibri" panose="020F0502020204030204" pitchFamily="34" charset="0"/>
                <a:cs typeface="Times New Roman" panose="02020603050405020304" pitchFamily="18" charset="0"/>
              </a:rPr>
              <a:t>Pareto</a:t>
            </a:r>
            <a:r>
              <a:rPr lang="pl-PL" sz="2000">
                <a:effectLst/>
                <a:latin typeface="Arial" panose="020B0604020202020204" pitchFamily="34" charset="0"/>
                <a:ea typeface="Calibri" panose="020F0502020204030204" pitchFamily="34" charset="0"/>
                <a:cs typeface="Times New Roman" panose="02020603050405020304" pitchFamily="18" charset="0"/>
              </a:rPr>
              <a:t> </a:t>
            </a:r>
            <a:endParaRPr lang="pl-PL" sz="2000">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1000"/>
              </a:spcAft>
              <a:buFont typeface="Wingdings" panose="05000000000000000000" pitchFamily="2" charset="2"/>
              <a:buChar char="q"/>
            </a:pPr>
            <a:r>
              <a:rPr lang="pl-PL" sz="2000">
                <a:effectLst/>
                <a:latin typeface="Arial" panose="020B0604020202020204" pitchFamily="34" charset="0"/>
                <a:ea typeface="Calibri" panose="020F0502020204030204" pitchFamily="34" charset="0"/>
                <a:cs typeface="Times New Roman" panose="02020603050405020304" pitchFamily="18" charset="0"/>
              </a:rPr>
              <a:t>równowaga może nie istnieć</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pl-PL" sz="2000"/>
          </a:p>
        </p:txBody>
      </p:sp>
      <p:pic>
        <p:nvPicPr>
          <p:cNvPr id="16" name="Picture 4" descr="Wykres">
            <a:extLst>
              <a:ext uri="{FF2B5EF4-FFF2-40B4-BE49-F238E27FC236}">
                <a16:creationId xmlns:a16="http://schemas.microsoft.com/office/drawing/2014/main" id="{CB9327EA-C0A4-41AE-8474-B2D5E5346D3E}"/>
              </a:ext>
            </a:extLst>
          </p:cNvPr>
          <p:cNvPicPr>
            <a:picLocks noChangeAspect="1"/>
          </p:cNvPicPr>
          <p:nvPr/>
        </p:nvPicPr>
        <p:blipFill rotWithShape="1">
          <a:blip r:embed="rId2"/>
          <a:srcRect l="23145" r="3441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2944469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205CB6A-D885-48E0-B0BD-AE288F97D52E}"/>
              </a:ext>
            </a:extLst>
          </p:cNvPr>
          <p:cNvSpPr>
            <a:spLocks noGrp="1"/>
          </p:cNvSpPr>
          <p:nvPr>
            <p:ph type="title"/>
          </p:nvPr>
        </p:nvSpPr>
        <p:spPr>
          <a:xfrm>
            <a:off x="841248" y="548640"/>
            <a:ext cx="3419540" cy="5431536"/>
          </a:xfrm>
        </p:spPr>
        <p:txBody>
          <a:bodyPr>
            <a:normAutofit/>
          </a:bodyPr>
          <a:lstStyle/>
          <a:p>
            <a:r>
              <a:rPr lang="pl-PL" sz="6000"/>
              <a:t>Przykłady negatywnej selekcji</a:t>
            </a:r>
          </a:p>
        </p:txBody>
      </p:sp>
      <p:sp>
        <p:nvSpPr>
          <p:cNvPr id="2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rgbClr val="A62DE3"/>
          </a:solidFill>
          <a:ln w="41275" cap="rnd">
            <a:solidFill>
              <a:srgbClr val="A62DE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C1948C1A-9698-48B8-9862-6623965B4ABD}"/>
              </a:ext>
            </a:extLst>
          </p:cNvPr>
          <p:cNvSpPr>
            <a:spLocks noGrp="1"/>
          </p:cNvSpPr>
          <p:nvPr>
            <p:ph idx="1"/>
          </p:nvPr>
        </p:nvSpPr>
        <p:spPr>
          <a:xfrm>
            <a:off x="5298595" y="552090"/>
            <a:ext cx="6052158" cy="5672439"/>
          </a:xfrm>
        </p:spPr>
        <p:txBody>
          <a:bodyPr anchor="ctr">
            <a:normAutofit lnSpcReduction="10000"/>
          </a:bodyPr>
          <a:lstStyle/>
          <a:p>
            <a:pPr>
              <a:lnSpc>
                <a:spcPct val="100000"/>
              </a:lnSpc>
              <a:spcAft>
                <a:spcPts val="1000"/>
              </a:spcAft>
              <a:buFont typeface="Wingdings" panose="05000000000000000000" pitchFamily="2" charset="2"/>
              <a:buChar char="q"/>
            </a:pPr>
            <a:r>
              <a:rPr lang="pl-PL" sz="1500" b="1">
                <a:effectLst/>
                <a:latin typeface="Arial" panose="020B0604020202020204" pitchFamily="34" charset="0"/>
                <a:ea typeface="Calibri" panose="020F0502020204030204" pitchFamily="34" charset="0"/>
                <a:cs typeface="Times New Roman" panose="02020603050405020304" pitchFamily="18" charset="0"/>
              </a:rPr>
              <a:t>1.Rynek samochodów</a:t>
            </a:r>
            <a:r>
              <a:rPr lang="pl-PL" sz="1500">
                <a:effectLst/>
                <a:latin typeface="Arial" panose="020B0604020202020204" pitchFamily="34" charset="0"/>
                <a:ea typeface="Calibri" panose="020F0502020204030204" pitchFamily="34" charset="0"/>
                <a:cs typeface="Times New Roman" panose="02020603050405020304" pitchFamily="18" charset="0"/>
              </a:rPr>
              <a:t> </a:t>
            </a:r>
          </a:p>
          <a:p>
            <a:pPr marL="0" indent="0">
              <a:lnSpc>
                <a:spcPct val="100000"/>
              </a:lnSpc>
              <a:spcAft>
                <a:spcPts val="1000"/>
              </a:spcAft>
              <a:buNone/>
            </a:pPr>
            <a:r>
              <a:rPr lang="pl-PL" sz="1100">
                <a:effectLst/>
                <a:latin typeface="Arial" panose="020B0604020202020204" pitchFamily="34" charset="0"/>
                <a:ea typeface="Calibri" panose="020F0502020204030204" pitchFamily="34" charset="0"/>
                <a:cs typeface="Times New Roman" panose="02020603050405020304" pitchFamily="18" charset="0"/>
              </a:rPr>
              <a:t>(George Akerlof – noblista - analizował sytuację negatywnej selekcji, która może wystąpić na rynku używanych samochodów)</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buFont typeface="Wingdings" panose="05000000000000000000" pitchFamily="2" charset="2"/>
              <a:buChar char="q"/>
            </a:pPr>
            <a:r>
              <a:rPr lang="pl-PL" sz="1400" b="1">
                <a:effectLst/>
                <a:latin typeface="Arial" panose="020B0604020202020204" pitchFamily="34" charset="0"/>
                <a:ea typeface="Calibri" panose="020F0502020204030204" pitchFamily="34" charset="0"/>
                <a:cs typeface="Times New Roman" panose="02020603050405020304" pitchFamily="18" charset="0"/>
              </a:rPr>
              <a:t>2. Ubezpieczenia</a:t>
            </a:r>
          </a:p>
          <a:p>
            <a:pPr marL="0" indent="0">
              <a:lnSpc>
                <a:spcPct val="100000"/>
              </a:lnSpc>
              <a:spcAft>
                <a:spcPts val="1000"/>
              </a:spcAft>
              <a:buNone/>
            </a:pPr>
            <a:r>
              <a:rPr lang="pl-PL" sz="1100">
                <a:effectLst/>
                <a:latin typeface="Arial" panose="020B0604020202020204" pitchFamily="34" charset="0"/>
                <a:ea typeface="Calibri" panose="020F0502020204030204" pitchFamily="34" charset="0"/>
                <a:cs typeface="Times New Roman" panose="02020603050405020304" pitchFamily="18" charset="0"/>
              </a:rPr>
              <a:t>Na przykład na rynku </a:t>
            </a:r>
            <a:r>
              <a:rPr lang="pl-PL" sz="1100" u="sng">
                <a:effectLst/>
                <a:latin typeface="Arial" panose="020B0604020202020204" pitchFamily="34" charset="0"/>
                <a:ea typeface="Calibri" panose="020F0502020204030204" pitchFamily="34" charset="0"/>
                <a:cs typeface="Times New Roman" panose="02020603050405020304" pitchFamily="18" charset="0"/>
              </a:rPr>
              <a:t>ubezpieczeń na życie</a:t>
            </a:r>
            <a:r>
              <a:rPr lang="pl-PL" sz="1100">
                <a:effectLst/>
                <a:latin typeface="Arial" panose="020B0604020202020204" pitchFamily="34" charset="0"/>
                <a:ea typeface="Calibri" panose="020F0502020204030204" pitchFamily="34" charset="0"/>
                <a:cs typeface="Times New Roman" panose="02020603050405020304" pitchFamily="18" charset="0"/>
              </a:rPr>
              <a:t> firma ubezpieczeniowa może mieć gorszą informację na temat zdrowia i stylu życia niż klienci wykupujący jej polisę. W tej sytuacji, inaczej niż w modelu Akerlofa, kupujący mają więcej informacji niż sprzedający. Jeżeli wszystkie sprzedawane polisy muszą być w jednakowej cenie, wówczas mogą one być zbyt drogie dla osób zdrowych i rynek będzie zdominowany przez osoby o gorszym zdrowiu.</a:t>
            </a:r>
          </a:p>
          <a:p>
            <a:pPr>
              <a:lnSpc>
                <a:spcPct val="100000"/>
              </a:lnSpc>
              <a:spcAft>
                <a:spcPts val="1000"/>
              </a:spcAft>
              <a:buFont typeface="Wingdings" panose="05000000000000000000" pitchFamily="2" charset="2"/>
              <a:buChar char="q"/>
            </a:pPr>
            <a:r>
              <a:rPr lang="pl-PL" sz="1400" b="1">
                <a:effectLst/>
                <a:latin typeface="Arial" panose="020B0604020202020204" pitchFamily="34" charset="0"/>
                <a:ea typeface="Calibri" panose="020F0502020204030204" pitchFamily="34" charset="0"/>
                <a:cs typeface="Times New Roman" panose="02020603050405020304" pitchFamily="18" charset="0"/>
              </a:rPr>
              <a:t>3. Rynek pracy</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1000"/>
              </a:spcAft>
              <a:buNone/>
            </a:pPr>
            <a:r>
              <a:rPr lang="pl-PL" sz="1100">
                <a:effectLst/>
                <a:latin typeface="Arial" panose="020B0604020202020204" pitchFamily="34" charset="0"/>
                <a:ea typeface="Calibri" panose="020F0502020204030204" pitchFamily="34" charset="0"/>
                <a:cs typeface="Times New Roman" panose="02020603050405020304" pitchFamily="18" charset="0"/>
              </a:rPr>
              <a:t>Asymetria informacji na rynku pracy sprawia, że pracodawcy są niejednokrotnie zmuszeni do oferowania jednakowej płacy wszystkim zatrudnianym na danym stanowisku pracownikom, zarówno tym mniej pracowitym, jak i tym bardziej efektywnym. Asymetria informacji może stwarzać niebezpieczeństwo, że zatrudniona osoba zachowa się nieetycznie i nie będzie pracowała rzetelnie, o ile tylko uda jej się to ukryć przed pracodawcą.</a:t>
            </a:r>
          </a:p>
          <a:p>
            <a:pPr>
              <a:lnSpc>
                <a:spcPct val="100000"/>
              </a:lnSpc>
              <a:spcAft>
                <a:spcPts val="1000"/>
              </a:spcAft>
              <a:buFont typeface="Wingdings" panose="05000000000000000000" pitchFamily="2" charset="2"/>
              <a:buChar char="q"/>
            </a:pPr>
            <a:r>
              <a:rPr lang="pl-PL" sz="1500" b="1">
                <a:effectLst/>
                <a:latin typeface="Arial" panose="020B0604020202020204" pitchFamily="34" charset="0"/>
                <a:ea typeface="Calibri" panose="020F0502020204030204" pitchFamily="34" charset="0"/>
                <a:cs typeface="Times New Roman" panose="02020603050405020304" pitchFamily="18" charset="0"/>
              </a:rPr>
              <a:t>4. Rynek kredytowy</a:t>
            </a:r>
            <a:endParaRPr lang="pl-PL" sz="15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1000"/>
              </a:spcAft>
              <a:buNone/>
            </a:pPr>
            <a:r>
              <a:rPr lang="pl-PL" sz="1100">
                <a:effectLst/>
                <a:latin typeface="Arial" panose="020B0604020202020204" pitchFamily="34" charset="0"/>
                <a:ea typeface="Calibri" panose="020F0502020204030204" pitchFamily="34" charset="0"/>
                <a:cs typeface="Times New Roman" panose="02020603050405020304" pitchFamily="18" charset="0"/>
              </a:rPr>
              <a:t>Pracownicy banku biorą pod uwagę ryzyko bankructwa klientów i niespłacenia kredytów, ale nigdy nie posiadają pełnej wiedzy na temat kredytobiorców Podnosząc oprocentowanie kredytów, banki przyciągałyby coraz bardziej ryzykowne projekty co ostatecznie groziłoby bankructwem banku. Aby tego uniknąć, banki nie podnoszą oprocentowania kredytów powyżej pewnego poziomu i odmawiają udzielenia ich niektórym klientom, przez co solidniejsi klienci odpadają.</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pl-PL" sz="900" dirty="0"/>
          </a:p>
        </p:txBody>
      </p:sp>
    </p:spTree>
    <p:extLst>
      <p:ext uri="{BB962C8B-B14F-4D97-AF65-F5344CB8AC3E}">
        <p14:creationId xmlns:p14="http://schemas.microsoft.com/office/powerpoint/2010/main" val="250283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3E0061B-E708-4219-BFFA-37957906B096}"/>
              </a:ext>
            </a:extLst>
          </p:cNvPr>
          <p:cNvSpPr>
            <a:spLocks noGrp="1"/>
          </p:cNvSpPr>
          <p:nvPr>
            <p:ph type="title"/>
          </p:nvPr>
        </p:nvSpPr>
        <p:spPr>
          <a:xfrm>
            <a:off x="635000" y="634029"/>
            <a:ext cx="10921640" cy="1314698"/>
          </a:xfrm>
        </p:spPr>
        <p:txBody>
          <a:bodyPr anchor="ctr">
            <a:normAutofit/>
          </a:bodyPr>
          <a:lstStyle/>
          <a:p>
            <a:pPr algn="ctr">
              <a:lnSpc>
                <a:spcPct val="90000"/>
              </a:lnSpc>
            </a:pPr>
            <a:r>
              <a:rPr lang="pl-PL" sz="4000" b="1" dirty="0">
                <a:effectLst/>
                <a:latin typeface="The Serif Hand Extrablack" panose="020B0604020202020204" pitchFamily="66" charset="0"/>
                <a:ea typeface="Times New Roman" panose="02020603050405020304" pitchFamily="18" charset="0"/>
                <a:cs typeface="Times New Roman" panose="02020603050405020304" pitchFamily="18" charset="0"/>
              </a:rPr>
              <a:t>Metody zmniejszenia negatywnych skutków asymetrii informacji</a:t>
            </a:r>
            <a:br>
              <a:rPr lang="pl-PL" sz="2900" dirty="0">
                <a:effectLst/>
                <a:latin typeface="Calibri" panose="020F0502020204030204" pitchFamily="34" charset="0"/>
                <a:ea typeface="Calibri" panose="020F0502020204030204" pitchFamily="34" charset="0"/>
                <a:cs typeface="Times New Roman" panose="02020603050405020304" pitchFamily="18" charset="0"/>
              </a:rPr>
            </a:br>
            <a:endParaRPr lang="pl-PL" sz="2900" dirty="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A62DE3"/>
          </a:solidFill>
          <a:ln w="34925">
            <a:solidFill>
              <a:srgbClr val="A62DE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Symbol zastępczy zawartości 2">
            <a:extLst>
              <a:ext uri="{FF2B5EF4-FFF2-40B4-BE49-F238E27FC236}">
                <a16:creationId xmlns:a16="http://schemas.microsoft.com/office/drawing/2014/main" id="{71E573B4-1C29-4C73-97F3-0FFF2D43074B}"/>
              </a:ext>
            </a:extLst>
          </p:cNvPr>
          <p:cNvGraphicFramePr>
            <a:graphicFrameLocks noGrp="1"/>
          </p:cNvGraphicFramePr>
          <p:nvPr>
            <p:ph idx="1"/>
            <p:extLst>
              <p:ext uri="{D42A27DB-BD31-4B8C-83A1-F6EECF244321}">
                <p14:modId xmlns:p14="http://schemas.microsoft.com/office/powerpoint/2010/main" val="281627688"/>
              </p:ext>
            </p:extLst>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380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A62DE3"/>
          </a:solidFill>
          <a:ln w="38100" cap="rnd">
            <a:solidFill>
              <a:srgbClr val="A62DE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877471E-4DC6-491A-B211-DB6F78AC96D5}"/>
              </a:ext>
            </a:extLst>
          </p:cNvPr>
          <p:cNvSpPr>
            <a:spLocks noGrp="1"/>
          </p:cNvSpPr>
          <p:nvPr>
            <p:ph type="title"/>
          </p:nvPr>
        </p:nvSpPr>
        <p:spPr>
          <a:xfrm>
            <a:off x="838200" y="365125"/>
            <a:ext cx="10515600" cy="1325563"/>
          </a:xfrm>
        </p:spPr>
        <p:txBody>
          <a:bodyPr>
            <a:normAutofit/>
          </a:bodyPr>
          <a:lstStyle/>
          <a:p>
            <a:pPr algn="ctr"/>
            <a:r>
              <a:rPr lang="pl-PL" sz="6600" dirty="0"/>
              <a:t>DZIĘKUJEMY ZA UWAGĘ!</a:t>
            </a:r>
          </a:p>
        </p:txBody>
      </p:sp>
      <p:sp>
        <p:nvSpPr>
          <p:cNvPr id="3" name="Symbol zastępczy zawartości 2">
            <a:extLst>
              <a:ext uri="{FF2B5EF4-FFF2-40B4-BE49-F238E27FC236}">
                <a16:creationId xmlns:a16="http://schemas.microsoft.com/office/drawing/2014/main" id="{F3F5E851-0464-493E-B8BD-25F7073CA10D}"/>
              </a:ext>
            </a:extLst>
          </p:cNvPr>
          <p:cNvSpPr>
            <a:spLocks noGrp="1"/>
          </p:cNvSpPr>
          <p:nvPr>
            <p:ph idx="1"/>
          </p:nvPr>
        </p:nvSpPr>
        <p:spPr>
          <a:xfrm>
            <a:off x="838200" y="1929384"/>
            <a:ext cx="10515600" cy="4251960"/>
          </a:xfrm>
        </p:spPr>
        <p:txBody>
          <a:bodyPr>
            <a:normAutofit lnSpcReduction="10000"/>
          </a:bodyPr>
          <a:lstStyle/>
          <a:p>
            <a:pPr marL="0" indent="0" algn="ctr">
              <a:lnSpc>
                <a:spcPct val="100000"/>
              </a:lnSpc>
              <a:buNone/>
            </a:pPr>
            <a:r>
              <a:rPr lang="pl-PL" sz="4800" b="1" dirty="0"/>
              <a:t>Bibliografia:</a:t>
            </a:r>
          </a:p>
          <a:p>
            <a:pPr>
              <a:lnSpc>
                <a:spcPct val="100000"/>
              </a:lnSpc>
            </a:pPr>
            <a:r>
              <a:rPr lang="pl-PL" sz="1800" dirty="0"/>
              <a:t>	</a:t>
            </a:r>
            <a:r>
              <a:rPr lang="pl-PL" sz="1800" dirty="0" err="1"/>
              <a:t>Akerlof</a:t>
            </a:r>
            <a:r>
              <a:rPr lang="pl-PL" sz="1800" dirty="0"/>
              <a:t>, George A. (1970), The Market for </a:t>
            </a:r>
            <a:r>
              <a:rPr lang="pl-PL" sz="1800" dirty="0" err="1"/>
              <a:t>Lemons</a:t>
            </a:r>
            <a:r>
              <a:rPr lang="pl-PL" sz="1800" dirty="0"/>
              <a:t>: </a:t>
            </a:r>
            <a:r>
              <a:rPr lang="pl-PL" sz="1800" dirty="0" err="1"/>
              <a:t>Quality</a:t>
            </a:r>
            <a:r>
              <a:rPr lang="pl-PL" sz="1800" dirty="0"/>
              <a:t> </a:t>
            </a:r>
            <a:r>
              <a:rPr lang="pl-PL" sz="1800" dirty="0" err="1"/>
              <a:t>Uncertainty</a:t>
            </a:r>
            <a:r>
              <a:rPr lang="pl-PL" sz="1800" dirty="0"/>
              <a:t> and the Market </a:t>
            </a:r>
            <a:r>
              <a:rPr lang="pl-PL" sz="1800" dirty="0" err="1"/>
              <a:t>Mechanism</a:t>
            </a:r>
            <a:r>
              <a:rPr lang="pl-PL" sz="1800" dirty="0"/>
              <a:t>, ―</a:t>
            </a:r>
            <a:r>
              <a:rPr lang="pl-PL" sz="1800" dirty="0" err="1"/>
              <a:t>Quarterly</a:t>
            </a:r>
            <a:r>
              <a:rPr lang="pl-PL" sz="1800" dirty="0"/>
              <a:t> </a:t>
            </a:r>
            <a:r>
              <a:rPr lang="pl-PL" sz="1800" dirty="0" err="1"/>
              <a:t>Journal</a:t>
            </a:r>
            <a:r>
              <a:rPr lang="pl-PL" sz="1800" dirty="0"/>
              <a:t> of </a:t>
            </a:r>
            <a:r>
              <a:rPr lang="pl-PL" sz="1800" dirty="0" err="1"/>
              <a:t>Economics</a:t>
            </a:r>
            <a:r>
              <a:rPr lang="pl-PL" sz="1800" dirty="0"/>
              <a:t>, 84, s. 488–500.</a:t>
            </a:r>
          </a:p>
          <a:p>
            <a:pPr>
              <a:lnSpc>
                <a:spcPct val="100000"/>
              </a:lnSpc>
            </a:pPr>
            <a:r>
              <a:rPr lang="pl-PL" sz="1800" dirty="0"/>
              <a:t>	</a:t>
            </a:r>
            <a:r>
              <a:rPr lang="pl-PL" sz="1800" dirty="0" err="1"/>
              <a:t>Blajer-Gołebiewska</a:t>
            </a:r>
            <a:r>
              <a:rPr lang="pl-PL" sz="1800" dirty="0"/>
              <a:t> A. (2012), Asymetria informacji w relacjach inwestorskich. Perspektywa nadzoru korporacyjnego , Wydawnictwo Uniwersytetu Gdańskiego, Gdańsk</a:t>
            </a:r>
          </a:p>
          <a:p>
            <a:pPr>
              <a:lnSpc>
                <a:spcPct val="100000"/>
              </a:lnSpc>
            </a:pPr>
            <a:r>
              <a:rPr lang="pl-PL" sz="1800" dirty="0"/>
              <a:t>	</a:t>
            </a:r>
            <a:r>
              <a:rPr lang="pl-PL" sz="1800" dirty="0" err="1"/>
              <a:t>DiLorenzo</a:t>
            </a:r>
            <a:r>
              <a:rPr lang="pl-PL" sz="1800" dirty="0"/>
              <a:t>, T. Czy asymetria informacji stanowi zawodność rynku?</a:t>
            </a:r>
          </a:p>
          <a:p>
            <a:pPr>
              <a:lnSpc>
                <a:spcPct val="100000"/>
              </a:lnSpc>
            </a:pPr>
            <a:r>
              <a:rPr lang="pl-PL" sz="1800" dirty="0"/>
              <a:t>	Kubiak, J. (2011), Metody badania asymetrii informacji w przedsiębiorstwie w zakresie alokacji kapitału., Gospodarka Narodowa, 4, 236.</a:t>
            </a:r>
          </a:p>
          <a:p>
            <a:pPr>
              <a:lnSpc>
                <a:spcPct val="100000"/>
              </a:lnSpc>
            </a:pPr>
            <a:r>
              <a:rPr lang="pl-PL" sz="1800" dirty="0"/>
              <a:t>	Kubiak J. (2013), Zjawisko asymetrii informacji a struktura kapitału przedsiębiorstw w Polsce, Wydawnictwo Uniwersytetu Ekonomicznego w Poznaniu, Poznań</a:t>
            </a:r>
          </a:p>
          <a:p>
            <a:pPr>
              <a:lnSpc>
                <a:spcPct val="100000"/>
              </a:lnSpc>
            </a:pPr>
            <a:r>
              <a:rPr lang="pl-PL" sz="1800" dirty="0"/>
              <a:t>	Raczkowski K. (2015), Zarządzanie w systemie gospodarczym. Szanse i zagrożenia , Wydawnictwo Wolters Kluwer</a:t>
            </a:r>
          </a:p>
          <a:p>
            <a:pPr>
              <a:lnSpc>
                <a:spcPct val="100000"/>
              </a:lnSpc>
            </a:pPr>
            <a:r>
              <a:rPr lang="pl-PL" sz="1800" dirty="0"/>
              <a:t>	</a:t>
            </a:r>
            <a:r>
              <a:rPr lang="pl-PL" sz="1800" dirty="0" err="1"/>
              <a:t>Samuelson</a:t>
            </a:r>
            <a:r>
              <a:rPr lang="pl-PL" sz="1800" dirty="0"/>
              <a:t>, W.D. </a:t>
            </a:r>
            <a:r>
              <a:rPr lang="pl-PL" sz="1800" dirty="0" err="1"/>
              <a:t>Nordhaus</a:t>
            </a:r>
            <a:r>
              <a:rPr lang="pl-PL" sz="1800" dirty="0"/>
              <a:t> W.D. (2006) Ekonomia, PWN, Warszawa, </a:t>
            </a:r>
            <a:r>
              <a:rPr lang="pl-PL" sz="1800" dirty="0" err="1"/>
              <a:t>str</a:t>
            </a:r>
            <a:r>
              <a:rPr lang="pl-PL" sz="1800" dirty="0"/>
              <a:t> 331</a:t>
            </a:r>
          </a:p>
          <a:p>
            <a:pPr>
              <a:lnSpc>
                <a:spcPct val="100000"/>
              </a:lnSpc>
            </a:pPr>
            <a:r>
              <a:rPr lang="pl-PL" sz="1800" dirty="0"/>
              <a:t>	</a:t>
            </a:r>
            <a:r>
              <a:rPr lang="pl-PL" sz="1800" dirty="0" err="1"/>
              <a:t>Santarek</a:t>
            </a:r>
            <a:r>
              <a:rPr lang="pl-PL" sz="1800" dirty="0"/>
              <a:t>, K. Rola asymetrii informacji w zarządzaniu.</a:t>
            </a:r>
          </a:p>
          <a:p>
            <a:pPr>
              <a:lnSpc>
                <a:spcPct val="100000"/>
              </a:lnSpc>
            </a:pPr>
            <a:r>
              <a:rPr lang="pl-PL" sz="1800" dirty="0"/>
              <a:t>	</a:t>
            </a:r>
            <a:r>
              <a:rPr lang="pl-PL" sz="1800" dirty="0" err="1"/>
              <a:t>Sloman</a:t>
            </a:r>
            <a:r>
              <a:rPr lang="pl-PL" sz="1800" dirty="0"/>
              <a:t> J. (2001) Podstawy ekonomii, PWE, </a:t>
            </a:r>
            <a:r>
              <a:rPr lang="pl-PL" sz="1800" dirty="0" err="1"/>
              <a:t>str</a:t>
            </a:r>
            <a:r>
              <a:rPr lang="pl-PL" sz="1800" dirty="0"/>
              <a:t> 232</a:t>
            </a:r>
          </a:p>
          <a:p>
            <a:pPr>
              <a:lnSpc>
                <a:spcPct val="100000"/>
              </a:lnSpc>
            </a:pPr>
            <a:endParaRPr lang="pl-PL" sz="1800" dirty="0"/>
          </a:p>
        </p:txBody>
      </p:sp>
    </p:spTree>
    <p:extLst>
      <p:ext uri="{BB962C8B-B14F-4D97-AF65-F5344CB8AC3E}">
        <p14:creationId xmlns:p14="http://schemas.microsoft.com/office/powerpoint/2010/main" val="3227212862"/>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1C2431"/>
      </a:dk2>
      <a:lt2>
        <a:srgbClr val="F1F3F0"/>
      </a:lt2>
      <a:accent1>
        <a:srgbClr val="A62DE3"/>
      </a:accent1>
      <a:accent2>
        <a:srgbClr val="562DD5"/>
      </a:accent2>
      <a:accent3>
        <a:srgbClr val="2D4CE3"/>
      </a:accent3>
      <a:accent4>
        <a:srgbClr val="1B86D1"/>
      </a:accent4>
      <a:accent5>
        <a:srgbClr val="25BEBE"/>
      </a:accent5>
      <a:accent6>
        <a:srgbClr val="19C57D"/>
      </a:accent6>
      <a:hlink>
        <a:srgbClr val="3897AA"/>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12</TotalTime>
  <Words>537</Words>
  <Application>Microsoft Office PowerPoint</Application>
  <PresentationFormat>Panoramiczny</PresentationFormat>
  <Paragraphs>36</Paragraphs>
  <Slides>5</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5</vt:i4>
      </vt:variant>
    </vt:vector>
  </HeadingPairs>
  <TitlesOfParts>
    <vt:vector size="14" baseType="lpstr">
      <vt:lpstr>Arial</vt:lpstr>
      <vt:lpstr>Calibri</vt:lpstr>
      <vt:lpstr>Rockwell</vt:lpstr>
      <vt:lpstr>Rockwell Condensed</vt:lpstr>
      <vt:lpstr>The Hand Bold</vt:lpstr>
      <vt:lpstr>The Serif Hand Black</vt:lpstr>
      <vt:lpstr>The Serif Hand Extrablack</vt:lpstr>
      <vt:lpstr>Wingdings</vt:lpstr>
      <vt:lpstr>SketchyVTI</vt:lpstr>
      <vt:lpstr>Selekcja negatywna…czyli ukryta informacja</vt:lpstr>
      <vt:lpstr>Negatywna selekcja </vt:lpstr>
      <vt:lpstr>Przykłady negatywnej selekcji</vt:lpstr>
      <vt:lpstr>Metody zmniejszenia negatywnych skutków asymetrii informacji </vt:lpstr>
      <vt:lpstr>DZIĘKUJEMY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Selekcja negatywna…czyli ukryta informacja</dc:title>
  <dc:creator>Cegielski Mateusz 2 (STUD)</dc:creator>
  <cp:lastModifiedBy>Cegielski Mateusz 2 (STUD)</cp:lastModifiedBy>
  <cp:revision>1</cp:revision>
  <dcterms:created xsi:type="dcterms:W3CDTF">2021-12-06T18:30:16Z</dcterms:created>
  <dcterms:modified xsi:type="dcterms:W3CDTF">2021-12-06T18:42:16Z</dcterms:modified>
</cp:coreProperties>
</file>